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8" r:id="rId5"/>
    <p:sldId id="260" r:id="rId6"/>
    <p:sldId id="266" r:id="rId7"/>
    <p:sldId id="267" r:id="rId8"/>
    <p:sldId id="261" r:id="rId9"/>
    <p:sldId id="262" r:id="rId10"/>
    <p:sldId id="265" r:id="rId11"/>
    <p:sldId id="263" r:id="rId12"/>
    <p:sldId id="264" r:id="rId1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4660"/>
  </p:normalViewPr>
  <p:slideViewPr>
    <p:cSldViewPr>
      <p:cViewPr>
        <p:scale>
          <a:sx n="66" d="100"/>
          <a:sy n="66" d="100"/>
        </p:scale>
        <p:origin x="-2850" y="-10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Asuma\Documents\&#21330;&#26989;&#35542;&#25991;\&#36074;&#21839;&#32025;&#26368;&#32066;&#12414;&#12392;&#1241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026633298744778E-2"/>
          <c:y val="2.9011483750028509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グラフ!$D$7:$E$7</c:f>
              <c:strCache>
                <c:ptCount val="2"/>
                <c:pt idx="0">
                  <c:v>安静</c:v>
                </c:pt>
                <c:pt idx="1">
                  <c:v>課題</c:v>
                </c:pt>
              </c:strCache>
            </c:strRef>
          </c:cat>
          <c:val>
            <c:numRef>
              <c:f>グラフ!$D$8:$E$8</c:f>
              <c:numCache>
                <c:formatCode>General</c:formatCode>
                <c:ptCount val="2"/>
                <c:pt idx="0">
                  <c:v>10.916666666666666</c:v>
                </c:pt>
                <c:pt idx="1">
                  <c:v>10.166666666666666</c:v>
                </c:pt>
              </c:numCache>
            </c:numRef>
          </c:val>
          <c:smooth val="0"/>
        </c:ser>
        <c:ser>
          <c:idx val="1"/>
          <c:order val="1"/>
          <c:tx>
            <c:strRef>
              <c:f>グラフ!$C$9</c:f>
              <c:strCache>
                <c:ptCount val="1"/>
                <c:pt idx="0">
                  <c:v>フォーマル</c:v>
                </c:pt>
              </c:strCache>
            </c:strRef>
          </c:tx>
          <c:cat>
            <c:strRef>
              <c:f>グラフ!$D$7:$E$7</c:f>
              <c:strCache>
                <c:ptCount val="2"/>
                <c:pt idx="0">
                  <c:v>安静</c:v>
                </c:pt>
                <c:pt idx="1">
                  <c:v>課題</c:v>
                </c:pt>
              </c:strCache>
            </c:strRef>
          </c:cat>
          <c:val>
            <c:numRef>
              <c:f>グラフ!$D$9:$E$9</c:f>
              <c:numCache>
                <c:formatCode>General</c:formatCode>
                <c:ptCount val="2"/>
                <c:pt idx="0">
                  <c:v>10.166666666666666</c:v>
                </c:pt>
                <c:pt idx="1">
                  <c:v>10</c:v>
                </c:pt>
              </c:numCache>
            </c:numRef>
          </c:val>
          <c:smooth val="0"/>
        </c:ser>
        <c:dLbls>
          <c:showLegendKey val="0"/>
          <c:showVal val="0"/>
          <c:showCatName val="0"/>
          <c:showSerName val="0"/>
          <c:showPercent val="0"/>
          <c:showBubbleSize val="0"/>
        </c:dLbls>
        <c:marker val="1"/>
        <c:smooth val="0"/>
        <c:axId val="100451456"/>
        <c:axId val="100452992"/>
      </c:lineChart>
      <c:catAx>
        <c:axId val="100451456"/>
        <c:scaling>
          <c:orientation val="minMax"/>
        </c:scaling>
        <c:delete val="0"/>
        <c:axPos val="b"/>
        <c:majorTickMark val="none"/>
        <c:minorTickMark val="none"/>
        <c:tickLblPos val="nextTo"/>
        <c:crossAx val="100452992"/>
        <c:crosses val="autoZero"/>
        <c:auto val="1"/>
        <c:lblAlgn val="ctr"/>
        <c:lblOffset val="100"/>
        <c:noMultiLvlLbl val="0"/>
      </c:catAx>
      <c:valAx>
        <c:axId val="100452992"/>
        <c:scaling>
          <c:orientation val="minMax"/>
          <c:max val="15"/>
          <c:min val="5"/>
        </c:scaling>
        <c:delete val="0"/>
        <c:axPos val="l"/>
        <c:numFmt formatCode="General" sourceLinked="1"/>
        <c:majorTickMark val="in"/>
        <c:minorTickMark val="none"/>
        <c:tickLblPos val="nextTo"/>
        <c:crossAx val="100451456"/>
        <c:crosses val="autoZero"/>
        <c:crossBetween val="between"/>
      </c:valAx>
    </c:plotArea>
    <c:legend>
      <c:legendPos val="r"/>
      <c:layout>
        <c:manualLayout>
          <c:xMode val="edge"/>
          <c:yMode val="edge"/>
          <c:x val="0.6484766666666667"/>
          <c:y val="0.63012579365079369"/>
          <c:w val="0.34102250000000001"/>
          <c:h val="0.15739880264320671"/>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026633298744778E-2"/>
          <c:y val="2.9011483750028509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グラフ!$F$7:$G$7</c:f>
              <c:strCache>
                <c:ptCount val="2"/>
                <c:pt idx="0">
                  <c:v>安静</c:v>
                </c:pt>
                <c:pt idx="1">
                  <c:v>課題</c:v>
                </c:pt>
              </c:strCache>
            </c:strRef>
          </c:cat>
          <c:val>
            <c:numRef>
              <c:f>グラフ!$F$8:$G$8</c:f>
              <c:numCache>
                <c:formatCode>General</c:formatCode>
                <c:ptCount val="2"/>
                <c:pt idx="0">
                  <c:v>13.666666666666666</c:v>
                </c:pt>
                <c:pt idx="1">
                  <c:v>11.083333333333334</c:v>
                </c:pt>
              </c:numCache>
            </c:numRef>
          </c:val>
          <c:smooth val="0"/>
        </c:ser>
        <c:ser>
          <c:idx val="1"/>
          <c:order val="1"/>
          <c:tx>
            <c:strRef>
              <c:f>グラフ!$C$9</c:f>
              <c:strCache>
                <c:ptCount val="1"/>
                <c:pt idx="0">
                  <c:v>フォーマル</c:v>
                </c:pt>
              </c:strCache>
            </c:strRef>
          </c:tx>
          <c:cat>
            <c:strRef>
              <c:f>グラフ!$F$7:$G$7</c:f>
              <c:strCache>
                <c:ptCount val="2"/>
                <c:pt idx="0">
                  <c:v>安静</c:v>
                </c:pt>
                <c:pt idx="1">
                  <c:v>課題</c:v>
                </c:pt>
              </c:strCache>
            </c:strRef>
          </c:cat>
          <c:val>
            <c:numRef>
              <c:f>グラフ!$F$9:$G$9</c:f>
              <c:numCache>
                <c:formatCode>General</c:formatCode>
                <c:ptCount val="2"/>
                <c:pt idx="0">
                  <c:v>13.416666666666666</c:v>
                </c:pt>
                <c:pt idx="1">
                  <c:v>10.583333333333334</c:v>
                </c:pt>
              </c:numCache>
            </c:numRef>
          </c:val>
          <c:smooth val="0"/>
        </c:ser>
        <c:dLbls>
          <c:showLegendKey val="0"/>
          <c:showVal val="0"/>
          <c:showCatName val="0"/>
          <c:showSerName val="0"/>
          <c:showPercent val="0"/>
          <c:showBubbleSize val="0"/>
        </c:dLbls>
        <c:marker val="1"/>
        <c:smooth val="0"/>
        <c:axId val="128412672"/>
        <c:axId val="128414464"/>
      </c:lineChart>
      <c:catAx>
        <c:axId val="128412672"/>
        <c:scaling>
          <c:orientation val="minMax"/>
        </c:scaling>
        <c:delete val="0"/>
        <c:axPos val="b"/>
        <c:majorTickMark val="none"/>
        <c:minorTickMark val="none"/>
        <c:tickLblPos val="nextTo"/>
        <c:crossAx val="128414464"/>
        <c:crosses val="autoZero"/>
        <c:auto val="1"/>
        <c:lblAlgn val="ctr"/>
        <c:lblOffset val="100"/>
        <c:noMultiLvlLbl val="0"/>
      </c:catAx>
      <c:valAx>
        <c:axId val="128414464"/>
        <c:scaling>
          <c:orientation val="minMax"/>
          <c:min val="5"/>
        </c:scaling>
        <c:delete val="0"/>
        <c:axPos val="l"/>
        <c:numFmt formatCode="General" sourceLinked="1"/>
        <c:majorTickMark val="in"/>
        <c:minorTickMark val="none"/>
        <c:tickLblPos val="nextTo"/>
        <c:crossAx val="12841267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2694166666666666E-2"/>
          <c:y val="3.0754761904761906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グラフ!$H$7:$I$7</c:f>
              <c:strCache>
                <c:ptCount val="2"/>
                <c:pt idx="0">
                  <c:v>安静</c:v>
                </c:pt>
                <c:pt idx="1">
                  <c:v>課題</c:v>
                </c:pt>
              </c:strCache>
            </c:strRef>
          </c:cat>
          <c:val>
            <c:numRef>
              <c:f>グラフ!$H$8:$I$8</c:f>
              <c:numCache>
                <c:formatCode>General</c:formatCode>
                <c:ptCount val="2"/>
                <c:pt idx="0">
                  <c:v>8</c:v>
                </c:pt>
                <c:pt idx="1">
                  <c:v>7.833333333333333</c:v>
                </c:pt>
              </c:numCache>
            </c:numRef>
          </c:val>
          <c:smooth val="0"/>
        </c:ser>
        <c:ser>
          <c:idx val="1"/>
          <c:order val="1"/>
          <c:tx>
            <c:strRef>
              <c:f>グラフ!$C$9</c:f>
              <c:strCache>
                <c:ptCount val="1"/>
                <c:pt idx="0">
                  <c:v>フォーマル</c:v>
                </c:pt>
              </c:strCache>
            </c:strRef>
          </c:tx>
          <c:cat>
            <c:strRef>
              <c:f>グラフ!$H$7:$I$7</c:f>
              <c:strCache>
                <c:ptCount val="2"/>
                <c:pt idx="0">
                  <c:v>安静</c:v>
                </c:pt>
                <c:pt idx="1">
                  <c:v>課題</c:v>
                </c:pt>
              </c:strCache>
            </c:strRef>
          </c:cat>
          <c:val>
            <c:numRef>
              <c:f>グラフ!$H$9:$I$9</c:f>
              <c:numCache>
                <c:formatCode>General</c:formatCode>
                <c:ptCount val="2"/>
                <c:pt idx="0">
                  <c:v>7.916666666666667</c:v>
                </c:pt>
                <c:pt idx="1">
                  <c:v>7.083333333333333</c:v>
                </c:pt>
              </c:numCache>
            </c:numRef>
          </c:val>
          <c:smooth val="0"/>
        </c:ser>
        <c:dLbls>
          <c:showLegendKey val="0"/>
          <c:showVal val="0"/>
          <c:showCatName val="0"/>
          <c:showSerName val="0"/>
          <c:showPercent val="0"/>
          <c:showBubbleSize val="0"/>
        </c:dLbls>
        <c:marker val="1"/>
        <c:smooth val="0"/>
        <c:axId val="128439040"/>
        <c:axId val="128440576"/>
      </c:lineChart>
      <c:catAx>
        <c:axId val="128439040"/>
        <c:scaling>
          <c:orientation val="minMax"/>
        </c:scaling>
        <c:delete val="0"/>
        <c:axPos val="b"/>
        <c:majorTickMark val="none"/>
        <c:minorTickMark val="none"/>
        <c:tickLblPos val="nextTo"/>
        <c:crossAx val="128440576"/>
        <c:crosses val="autoZero"/>
        <c:auto val="1"/>
        <c:lblAlgn val="ctr"/>
        <c:lblOffset val="100"/>
        <c:noMultiLvlLbl val="0"/>
      </c:catAx>
      <c:valAx>
        <c:axId val="128440576"/>
        <c:scaling>
          <c:orientation val="minMax"/>
          <c:max val="15"/>
          <c:min val="5"/>
        </c:scaling>
        <c:delete val="0"/>
        <c:axPos val="l"/>
        <c:numFmt formatCode="General" sourceLinked="1"/>
        <c:majorTickMark val="in"/>
        <c:minorTickMark val="none"/>
        <c:tickLblPos val="nextTo"/>
        <c:crossAx val="12843904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026633298744778E-2"/>
          <c:y val="2.9011483750028509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グラフ!$J$7:$K$7</c:f>
              <c:strCache>
                <c:ptCount val="2"/>
                <c:pt idx="0">
                  <c:v>安静</c:v>
                </c:pt>
                <c:pt idx="1">
                  <c:v>課題</c:v>
                </c:pt>
              </c:strCache>
            </c:strRef>
          </c:cat>
          <c:val>
            <c:numRef>
              <c:f>グラフ!$J$8:$K$8</c:f>
              <c:numCache>
                <c:formatCode>General</c:formatCode>
                <c:ptCount val="2"/>
                <c:pt idx="0">
                  <c:v>12</c:v>
                </c:pt>
                <c:pt idx="1">
                  <c:v>13.75</c:v>
                </c:pt>
              </c:numCache>
            </c:numRef>
          </c:val>
          <c:smooth val="0"/>
        </c:ser>
        <c:ser>
          <c:idx val="1"/>
          <c:order val="1"/>
          <c:tx>
            <c:strRef>
              <c:f>グラフ!$C$9</c:f>
              <c:strCache>
                <c:ptCount val="1"/>
                <c:pt idx="0">
                  <c:v>フォーマル</c:v>
                </c:pt>
              </c:strCache>
            </c:strRef>
          </c:tx>
          <c:cat>
            <c:strRef>
              <c:f>グラフ!$J$7:$K$7</c:f>
              <c:strCache>
                <c:ptCount val="2"/>
                <c:pt idx="0">
                  <c:v>安静</c:v>
                </c:pt>
                <c:pt idx="1">
                  <c:v>課題</c:v>
                </c:pt>
              </c:strCache>
            </c:strRef>
          </c:cat>
          <c:val>
            <c:numRef>
              <c:f>グラフ!$J$9:$K$9</c:f>
              <c:numCache>
                <c:formatCode>General</c:formatCode>
                <c:ptCount val="2"/>
                <c:pt idx="0">
                  <c:v>11.416666666666666</c:v>
                </c:pt>
                <c:pt idx="1">
                  <c:v>11.5</c:v>
                </c:pt>
              </c:numCache>
            </c:numRef>
          </c:val>
          <c:smooth val="0"/>
        </c:ser>
        <c:dLbls>
          <c:showLegendKey val="0"/>
          <c:showVal val="0"/>
          <c:showCatName val="0"/>
          <c:showSerName val="0"/>
          <c:showPercent val="0"/>
          <c:showBubbleSize val="0"/>
        </c:dLbls>
        <c:marker val="1"/>
        <c:smooth val="0"/>
        <c:axId val="137173248"/>
        <c:axId val="137175040"/>
      </c:lineChart>
      <c:catAx>
        <c:axId val="137173248"/>
        <c:scaling>
          <c:orientation val="minMax"/>
        </c:scaling>
        <c:delete val="0"/>
        <c:axPos val="b"/>
        <c:majorTickMark val="none"/>
        <c:minorTickMark val="none"/>
        <c:tickLblPos val="nextTo"/>
        <c:crossAx val="137175040"/>
        <c:crosses val="autoZero"/>
        <c:auto val="1"/>
        <c:lblAlgn val="ctr"/>
        <c:lblOffset val="100"/>
        <c:noMultiLvlLbl val="0"/>
      </c:catAx>
      <c:valAx>
        <c:axId val="137175040"/>
        <c:scaling>
          <c:orientation val="minMax"/>
          <c:min val="5"/>
        </c:scaling>
        <c:delete val="0"/>
        <c:axPos val="l"/>
        <c:numFmt formatCode="General" sourceLinked="1"/>
        <c:majorTickMark val="in"/>
        <c:minorTickMark val="none"/>
        <c:tickLblPos val="nextTo"/>
        <c:crossAx val="137173248"/>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026633298744778E-2"/>
          <c:y val="2.9011483750028509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グラフ!$N$7:$O$7</c:f>
              <c:strCache>
                <c:ptCount val="2"/>
                <c:pt idx="0">
                  <c:v>安静</c:v>
                </c:pt>
                <c:pt idx="1">
                  <c:v>課題</c:v>
                </c:pt>
              </c:strCache>
            </c:strRef>
          </c:cat>
          <c:val>
            <c:numRef>
              <c:f>グラフ!$N$8:$O$8</c:f>
              <c:numCache>
                <c:formatCode>General</c:formatCode>
                <c:ptCount val="2"/>
                <c:pt idx="0">
                  <c:v>10.166666666666666</c:v>
                </c:pt>
                <c:pt idx="1">
                  <c:v>10.25</c:v>
                </c:pt>
              </c:numCache>
            </c:numRef>
          </c:val>
          <c:smooth val="0"/>
        </c:ser>
        <c:ser>
          <c:idx val="1"/>
          <c:order val="1"/>
          <c:tx>
            <c:strRef>
              <c:f>グラフ!$C$9</c:f>
              <c:strCache>
                <c:ptCount val="1"/>
                <c:pt idx="0">
                  <c:v>フォーマル</c:v>
                </c:pt>
              </c:strCache>
            </c:strRef>
          </c:tx>
          <c:cat>
            <c:strRef>
              <c:f>グラフ!$N$7:$O$7</c:f>
              <c:strCache>
                <c:ptCount val="2"/>
                <c:pt idx="0">
                  <c:v>安静</c:v>
                </c:pt>
                <c:pt idx="1">
                  <c:v>課題</c:v>
                </c:pt>
              </c:strCache>
            </c:strRef>
          </c:cat>
          <c:val>
            <c:numRef>
              <c:f>グラフ!$N$9:$O$9</c:f>
              <c:numCache>
                <c:formatCode>General</c:formatCode>
                <c:ptCount val="2"/>
                <c:pt idx="0">
                  <c:v>8.75</c:v>
                </c:pt>
                <c:pt idx="1">
                  <c:v>9.9166666666666661</c:v>
                </c:pt>
              </c:numCache>
            </c:numRef>
          </c:val>
          <c:smooth val="0"/>
        </c:ser>
        <c:dLbls>
          <c:showLegendKey val="0"/>
          <c:showVal val="0"/>
          <c:showCatName val="0"/>
          <c:showSerName val="0"/>
          <c:showPercent val="0"/>
          <c:showBubbleSize val="0"/>
        </c:dLbls>
        <c:marker val="1"/>
        <c:smooth val="0"/>
        <c:axId val="137214592"/>
        <c:axId val="137220480"/>
      </c:lineChart>
      <c:catAx>
        <c:axId val="137214592"/>
        <c:scaling>
          <c:orientation val="minMax"/>
        </c:scaling>
        <c:delete val="0"/>
        <c:axPos val="b"/>
        <c:majorTickMark val="none"/>
        <c:minorTickMark val="none"/>
        <c:tickLblPos val="nextTo"/>
        <c:crossAx val="137220480"/>
        <c:crosses val="autoZero"/>
        <c:auto val="1"/>
        <c:lblAlgn val="ctr"/>
        <c:lblOffset val="100"/>
        <c:noMultiLvlLbl val="0"/>
      </c:catAx>
      <c:valAx>
        <c:axId val="137220480"/>
        <c:scaling>
          <c:orientation val="minMax"/>
          <c:max val="15"/>
          <c:min val="5"/>
        </c:scaling>
        <c:delete val="0"/>
        <c:axPos val="l"/>
        <c:numFmt formatCode="General" sourceLinked="1"/>
        <c:majorTickMark val="in"/>
        <c:minorTickMark val="none"/>
        <c:tickLblPos val="nextTo"/>
        <c:crossAx val="137214592"/>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2694166666666666E-2"/>
          <c:y val="3.0754761904761906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グラフ!$L$7:$M$7</c:f>
              <c:strCache>
                <c:ptCount val="2"/>
                <c:pt idx="0">
                  <c:v>安静</c:v>
                </c:pt>
                <c:pt idx="1">
                  <c:v>課題</c:v>
                </c:pt>
              </c:strCache>
            </c:strRef>
          </c:cat>
          <c:val>
            <c:numRef>
              <c:f>グラフ!$L$8:$M$8</c:f>
              <c:numCache>
                <c:formatCode>General</c:formatCode>
                <c:ptCount val="2"/>
                <c:pt idx="0">
                  <c:v>8.6666666666666661</c:v>
                </c:pt>
                <c:pt idx="1">
                  <c:v>9.5</c:v>
                </c:pt>
              </c:numCache>
            </c:numRef>
          </c:val>
          <c:smooth val="0"/>
        </c:ser>
        <c:ser>
          <c:idx val="1"/>
          <c:order val="1"/>
          <c:tx>
            <c:strRef>
              <c:f>グラフ!$C$9</c:f>
              <c:strCache>
                <c:ptCount val="1"/>
                <c:pt idx="0">
                  <c:v>フォーマル</c:v>
                </c:pt>
              </c:strCache>
            </c:strRef>
          </c:tx>
          <c:cat>
            <c:strRef>
              <c:f>グラフ!$L$7:$M$7</c:f>
              <c:strCache>
                <c:ptCount val="2"/>
                <c:pt idx="0">
                  <c:v>安静</c:v>
                </c:pt>
                <c:pt idx="1">
                  <c:v>課題</c:v>
                </c:pt>
              </c:strCache>
            </c:strRef>
          </c:cat>
          <c:val>
            <c:numRef>
              <c:f>グラフ!$L$9:$M$9</c:f>
              <c:numCache>
                <c:formatCode>General</c:formatCode>
                <c:ptCount val="2"/>
                <c:pt idx="0">
                  <c:v>8.0833333333333339</c:v>
                </c:pt>
                <c:pt idx="1">
                  <c:v>9.75</c:v>
                </c:pt>
              </c:numCache>
            </c:numRef>
          </c:val>
          <c:smooth val="0"/>
        </c:ser>
        <c:dLbls>
          <c:showLegendKey val="0"/>
          <c:showVal val="0"/>
          <c:showCatName val="0"/>
          <c:showSerName val="0"/>
          <c:showPercent val="0"/>
          <c:showBubbleSize val="0"/>
        </c:dLbls>
        <c:marker val="1"/>
        <c:smooth val="0"/>
        <c:axId val="128463232"/>
        <c:axId val="128464768"/>
      </c:lineChart>
      <c:catAx>
        <c:axId val="128463232"/>
        <c:scaling>
          <c:orientation val="minMax"/>
        </c:scaling>
        <c:delete val="0"/>
        <c:axPos val="b"/>
        <c:majorTickMark val="none"/>
        <c:minorTickMark val="none"/>
        <c:tickLblPos val="nextTo"/>
        <c:crossAx val="128464768"/>
        <c:crosses val="autoZero"/>
        <c:auto val="1"/>
        <c:lblAlgn val="ctr"/>
        <c:lblOffset val="100"/>
        <c:noMultiLvlLbl val="0"/>
      </c:catAx>
      <c:valAx>
        <c:axId val="128464768"/>
        <c:scaling>
          <c:orientation val="minMax"/>
          <c:max val="15"/>
          <c:min val="5"/>
        </c:scaling>
        <c:delete val="0"/>
        <c:axPos val="l"/>
        <c:numFmt formatCode="General" sourceLinked="1"/>
        <c:majorTickMark val="in"/>
        <c:minorTickMark val="none"/>
        <c:tickLblPos val="nextTo"/>
        <c:crossAx val="128463232"/>
        <c:crosses val="autoZero"/>
        <c:crossBetween val="between"/>
      </c:valAx>
    </c:plotArea>
    <c:legend>
      <c:legendPos val="r"/>
      <c:layout>
        <c:manualLayout>
          <c:xMode val="edge"/>
          <c:yMode val="edge"/>
          <c:x val="0.65553222222222218"/>
          <c:y val="0.68052251587563828"/>
          <c:w val="0.34102250000000001"/>
          <c:h val="0.15739880264320671"/>
        </c:manualLayout>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026633298744778E-2"/>
          <c:y val="2.9011483750028509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グラフ!$P$7:$Q$7</c:f>
              <c:strCache>
                <c:ptCount val="2"/>
                <c:pt idx="0">
                  <c:v>安静</c:v>
                </c:pt>
                <c:pt idx="1">
                  <c:v>課題</c:v>
                </c:pt>
              </c:strCache>
            </c:strRef>
          </c:cat>
          <c:val>
            <c:numRef>
              <c:f>グラフ!$P$8:$Q$8</c:f>
              <c:numCache>
                <c:formatCode>General</c:formatCode>
                <c:ptCount val="2"/>
                <c:pt idx="0">
                  <c:v>6.583333333333333</c:v>
                </c:pt>
                <c:pt idx="1">
                  <c:v>5.916666666666667</c:v>
                </c:pt>
              </c:numCache>
            </c:numRef>
          </c:val>
          <c:smooth val="0"/>
        </c:ser>
        <c:ser>
          <c:idx val="1"/>
          <c:order val="1"/>
          <c:tx>
            <c:strRef>
              <c:f>グラフ!$C$9</c:f>
              <c:strCache>
                <c:ptCount val="1"/>
                <c:pt idx="0">
                  <c:v>フォーマル</c:v>
                </c:pt>
              </c:strCache>
            </c:strRef>
          </c:tx>
          <c:cat>
            <c:strRef>
              <c:f>グラフ!$P$7:$Q$7</c:f>
              <c:strCache>
                <c:ptCount val="2"/>
                <c:pt idx="0">
                  <c:v>安静</c:v>
                </c:pt>
                <c:pt idx="1">
                  <c:v>課題</c:v>
                </c:pt>
              </c:strCache>
            </c:strRef>
          </c:cat>
          <c:val>
            <c:numRef>
              <c:f>グラフ!$P$9:$Q$9</c:f>
              <c:numCache>
                <c:formatCode>General</c:formatCode>
                <c:ptCount val="2"/>
                <c:pt idx="0">
                  <c:v>6.25</c:v>
                </c:pt>
                <c:pt idx="1">
                  <c:v>6.75</c:v>
                </c:pt>
              </c:numCache>
            </c:numRef>
          </c:val>
          <c:smooth val="0"/>
        </c:ser>
        <c:dLbls>
          <c:showLegendKey val="0"/>
          <c:showVal val="0"/>
          <c:showCatName val="0"/>
          <c:showSerName val="0"/>
          <c:showPercent val="0"/>
          <c:showBubbleSize val="0"/>
        </c:dLbls>
        <c:marker val="1"/>
        <c:smooth val="0"/>
        <c:axId val="128497920"/>
        <c:axId val="128507904"/>
      </c:lineChart>
      <c:catAx>
        <c:axId val="128497920"/>
        <c:scaling>
          <c:orientation val="minMax"/>
        </c:scaling>
        <c:delete val="0"/>
        <c:axPos val="b"/>
        <c:majorTickMark val="none"/>
        <c:minorTickMark val="none"/>
        <c:tickLblPos val="nextTo"/>
        <c:crossAx val="128507904"/>
        <c:crosses val="autoZero"/>
        <c:auto val="1"/>
        <c:lblAlgn val="ctr"/>
        <c:lblOffset val="100"/>
        <c:noMultiLvlLbl val="0"/>
      </c:catAx>
      <c:valAx>
        <c:axId val="128507904"/>
        <c:scaling>
          <c:orientation val="minMax"/>
          <c:max val="15"/>
          <c:min val="5"/>
        </c:scaling>
        <c:delete val="0"/>
        <c:axPos val="l"/>
        <c:numFmt formatCode="General" sourceLinked="1"/>
        <c:majorTickMark val="in"/>
        <c:minorTickMark val="none"/>
        <c:tickLblPos val="nextTo"/>
        <c:crossAx val="128497920"/>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026633298744778E-2"/>
          <c:y val="2.9011483750028509E-2"/>
          <c:w val="0.92097336670125407"/>
          <c:h val="0.86960924260684735"/>
        </c:manualLayout>
      </c:layout>
      <c:lineChart>
        <c:grouping val="standard"/>
        <c:varyColors val="0"/>
        <c:ser>
          <c:idx val="0"/>
          <c:order val="0"/>
          <c:tx>
            <c:strRef>
              <c:f>グラフ!$C$8</c:f>
              <c:strCache>
                <c:ptCount val="1"/>
                <c:pt idx="0">
                  <c:v>カジュアル</c:v>
                </c:pt>
              </c:strCache>
            </c:strRef>
          </c:tx>
          <c:cat>
            <c:strRef>
              <c:f>グラフ!$R$7:$S$7</c:f>
              <c:strCache>
                <c:ptCount val="2"/>
                <c:pt idx="0">
                  <c:v>安静</c:v>
                </c:pt>
                <c:pt idx="1">
                  <c:v>課題</c:v>
                </c:pt>
              </c:strCache>
            </c:strRef>
          </c:cat>
          <c:val>
            <c:numRef>
              <c:f>グラフ!$R$8:$S$8</c:f>
              <c:numCache>
                <c:formatCode>General</c:formatCode>
                <c:ptCount val="2"/>
                <c:pt idx="0">
                  <c:v>10.083333333333334</c:v>
                </c:pt>
                <c:pt idx="1">
                  <c:v>7.666666666666667</c:v>
                </c:pt>
              </c:numCache>
            </c:numRef>
          </c:val>
          <c:smooth val="0"/>
        </c:ser>
        <c:ser>
          <c:idx val="1"/>
          <c:order val="1"/>
          <c:tx>
            <c:strRef>
              <c:f>グラフ!$C$9</c:f>
              <c:strCache>
                <c:ptCount val="1"/>
                <c:pt idx="0">
                  <c:v>フォーマル</c:v>
                </c:pt>
              </c:strCache>
            </c:strRef>
          </c:tx>
          <c:cat>
            <c:strRef>
              <c:f>グラフ!$R$7:$S$7</c:f>
              <c:strCache>
                <c:ptCount val="2"/>
                <c:pt idx="0">
                  <c:v>安静</c:v>
                </c:pt>
                <c:pt idx="1">
                  <c:v>課題</c:v>
                </c:pt>
              </c:strCache>
            </c:strRef>
          </c:cat>
          <c:val>
            <c:numRef>
              <c:f>グラフ!$R$9:$S$9</c:f>
              <c:numCache>
                <c:formatCode>General</c:formatCode>
                <c:ptCount val="2"/>
                <c:pt idx="0">
                  <c:v>10.166666666666666</c:v>
                </c:pt>
                <c:pt idx="1">
                  <c:v>8.9166666666666661</c:v>
                </c:pt>
              </c:numCache>
            </c:numRef>
          </c:val>
          <c:smooth val="0"/>
        </c:ser>
        <c:dLbls>
          <c:showLegendKey val="0"/>
          <c:showVal val="0"/>
          <c:showCatName val="0"/>
          <c:showSerName val="0"/>
          <c:showPercent val="0"/>
          <c:showBubbleSize val="0"/>
        </c:dLbls>
        <c:marker val="1"/>
        <c:smooth val="0"/>
        <c:axId val="136982528"/>
        <c:axId val="136984064"/>
      </c:lineChart>
      <c:catAx>
        <c:axId val="136982528"/>
        <c:scaling>
          <c:orientation val="minMax"/>
        </c:scaling>
        <c:delete val="0"/>
        <c:axPos val="b"/>
        <c:majorTickMark val="none"/>
        <c:minorTickMark val="none"/>
        <c:tickLblPos val="nextTo"/>
        <c:crossAx val="136984064"/>
        <c:crosses val="autoZero"/>
        <c:auto val="1"/>
        <c:lblAlgn val="ctr"/>
        <c:lblOffset val="100"/>
        <c:noMultiLvlLbl val="0"/>
      </c:catAx>
      <c:valAx>
        <c:axId val="136984064"/>
        <c:scaling>
          <c:orientation val="minMax"/>
          <c:max val="15"/>
          <c:min val="5"/>
        </c:scaling>
        <c:delete val="0"/>
        <c:axPos val="l"/>
        <c:numFmt formatCode="General" sourceLinked="1"/>
        <c:majorTickMark val="in"/>
        <c:minorTickMark val="none"/>
        <c:tickLblPos val="nextTo"/>
        <c:crossAx val="136982528"/>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2013/1/10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2013/1/10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 Id="rId5" Type="http://schemas.openxmlformats.org/officeDocument/2006/relationships/chart" Target="../charts/chart8.xml"/><Relationship Id="rId4" Type="http://schemas.openxmlformats.org/officeDocument/2006/relationships/chart" Target="../charts/chart7.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a:spLocks noChangeArrowheads="1"/>
          </p:cNvSpPr>
          <p:nvPr/>
        </p:nvSpPr>
        <p:spPr bwMode="auto">
          <a:xfrm>
            <a:off x="755576" y="2551906"/>
            <a:ext cx="7866256" cy="1200329"/>
          </a:xfrm>
          <a:prstGeom prst="rect">
            <a:avLst/>
          </a:prstGeom>
          <a:noFill/>
          <a:ln w="9525">
            <a:noFill/>
            <a:miter lim="800000"/>
            <a:headEnd/>
            <a:tailEnd/>
          </a:ln>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r>
              <a:rPr lang="ja-JP" altLang="ja-JP" sz="3600" dirty="0"/>
              <a:t>対人場面における服装の違いが緊張感</a:t>
            </a:r>
          </a:p>
          <a:p>
            <a:pPr algn="ctr"/>
            <a:r>
              <a:rPr lang="ja-JP" altLang="ja-JP" sz="3600" dirty="0"/>
              <a:t>及び生理指標に与える影響について</a:t>
            </a:r>
            <a:endParaRPr lang="en-US" altLang="ja-JP" sz="3600" dirty="0">
              <a:latin typeface="HG丸ｺﾞｼｯｸM-PRO" pitchFamily="50" charset="-128"/>
              <a:ea typeface="HG丸ｺﾞｼｯｸM-PRO" pitchFamily="50" charset="-128"/>
            </a:endParaRPr>
          </a:p>
        </p:txBody>
      </p:sp>
      <p:sp>
        <p:nvSpPr>
          <p:cNvPr id="5" name="テキスト ボックス 4"/>
          <p:cNvSpPr txBox="1">
            <a:spLocks noChangeArrowheads="1"/>
          </p:cNvSpPr>
          <p:nvPr/>
        </p:nvSpPr>
        <p:spPr bwMode="auto">
          <a:xfrm>
            <a:off x="4967039" y="5075138"/>
            <a:ext cx="37814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Calibri" pitchFamily="34" charset="0"/>
                <a:ea typeface="ＭＳ Ｐゴシック" charset="-128"/>
              </a:defRPr>
            </a:lvl1pPr>
            <a:lvl2pPr marL="742950" indent="-285750" eaLnBrk="0" hangingPunct="0">
              <a:defRPr kumimoji="1" sz="2000">
                <a:solidFill>
                  <a:schemeClr val="tx1"/>
                </a:solidFill>
                <a:latin typeface="Calibri" pitchFamily="34" charset="0"/>
                <a:ea typeface="ＭＳ Ｐゴシック" charset="-128"/>
              </a:defRPr>
            </a:lvl2pPr>
            <a:lvl3pPr marL="1143000" indent="-228600" eaLnBrk="0" hangingPunct="0">
              <a:defRPr kumimoji="1" sz="2000">
                <a:solidFill>
                  <a:schemeClr val="tx1"/>
                </a:solidFill>
                <a:latin typeface="Calibri" pitchFamily="34" charset="0"/>
                <a:ea typeface="ＭＳ Ｐゴシック" charset="-128"/>
              </a:defRPr>
            </a:lvl3pPr>
            <a:lvl4pPr marL="1600200" indent="-228600" eaLnBrk="0" hangingPunct="0">
              <a:defRPr kumimoji="1" sz="2000">
                <a:solidFill>
                  <a:schemeClr val="tx1"/>
                </a:solidFill>
                <a:latin typeface="Calibri" pitchFamily="34" charset="0"/>
                <a:ea typeface="ＭＳ Ｐゴシック" charset="-128"/>
              </a:defRPr>
            </a:lvl4pPr>
            <a:lvl5pPr marL="2057400" indent="-228600" eaLnBrk="0" hangingPunct="0">
              <a:defRPr kumimoji="1" sz="2000">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sz="2000">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sz="2000">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sz="2000">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sz="2000">
                <a:solidFill>
                  <a:schemeClr val="tx1"/>
                </a:solidFill>
                <a:latin typeface="Calibri" pitchFamily="34" charset="0"/>
                <a:ea typeface="ＭＳ Ｐゴシック" charset="-128"/>
              </a:defRPr>
            </a:lvl9pPr>
          </a:lstStyle>
          <a:p>
            <a:pPr algn="r" eaLnBrk="1" hangingPunct="1"/>
            <a:r>
              <a:rPr lang="ja-JP" altLang="en-US" sz="2800" dirty="0"/>
              <a:t>心理学科</a:t>
            </a:r>
            <a:r>
              <a:rPr lang="en-US" altLang="ja-JP" sz="2800" dirty="0"/>
              <a:t>4</a:t>
            </a:r>
            <a:r>
              <a:rPr lang="ja-JP" altLang="en-US" sz="2800" dirty="0"/>
              <a:t>年　長野ゼミ</a:t>
            </a:r>
            <a:endParaRPr lang="en-US" altLang="ja-JP" sz="2800" dirty="0"/>
          </a:p>
          <a:p>
            <a:pPr algn="r" eaLnBrk="1" hangingPunct="1"/>
            <a:r>
              <a:rPr lang="ja-JP" altLang="en-US" sz="2800" dirty="0" smtClean="0"/>
              <a:t>和田飛馬</a:t>
            </a:r>
            <a:endParaRPr lang="ja-JP" altLang="en-US" sz="2800" dirty="0"/>
          </a:p>
        </p:txBody>
      </p:sp>
    </p:spTree>
    <p:extLst>
      <p:ext uri="{BB962C8B-B14F-4D97-AF65-F5344CB8AC3E}">
        <p14:creationId xmlns:p14="http://schemas.microsoft.com/office/powerpoint/2010/main" val="10628667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8394" y="332656"/>
            <a:ext cx="697627" cy="400110"/>
          </a:xfrm>
          <a:prstGeom prst="rect">
            <a:avLst/>
          </a:prstGeom>
          <a:noFill/>
        </p:spPr>
        <p:txBody>
          <a:bodyPr wrap="none" rtlCol="0">
            <a:spAutoFit/>
          </a:bodyPr>
          <a:lstStyle/>
          <a:p>
            <a:r>
              <a:rPr kumimoji="1" lang="ja-JP" altLang="en-US" sz="2000" b="1" dirty="0" smtClean="0"/>
              <a:t>考察</a:t>
            </a:r>
            <a:endParaRPr kumimoji="1" lang="ja-JP" altLang="en-US" sz="2000" b="1" dirty="0"/>
          </a:p>
        </p:txBody>
      </p:sp>
      <p:sp>
        <p:nvSpPr>
          <p:cNvPr id="4" name="正方形/長方形 3"/>
          <p:cNvSpPr/>
          <p:nvPr/>
        </p:nvSpPr>
        <p:spPr>
          <a:xfrm>
            <a:off x="251520" y="1574790"/>
            <a:ext cx="8604086" cy="3170099"/>
          </a:xfrm>
          <a:prstGeom prst="rect">
            <a:avLst/>
          </a:prstGeom>
        </p:spPr>
        <p:txBody>
          <a:bodyPr wrap="square">
            <a:spAutoFit/>
          </a:bodyPr>
          <a:lstStyle/>
          <a:p>
            <a:r>
              <a:rPr lang="ja-JP" altLang="en-US" sz="2000" dirty="0" smtClean="0"/>
              <a:t>ストレス</a:t>
            </a:r>
            <a:r>
              <a:rPr lang="ja-JP" altLang="en-US" sz="2000" dirty="0"/>
              <a:t>課題を行う際は、通常抑うつ・不安や驚愕において、上昇が見られるが、本研究では有意な変化は認められなかった。その原因として</a:t>
            </a:r>
            <a:r>
              <a:rPr lang="ja-JP" altLang="en-US" sz="2000" dirty="0" smtClean="0"/>
              <a:t>、ストレス</a:t>
            </a:r>
            <a:r>
              <a:rPr lang="ja-JP" altLang="en-US" sz="2000" dirty="0"/>
              <a:t>負荷が足りなかった可能性が挙げられる</a:t>
            </a:r>
            <a:r>
              <a:rPr lang="ja-JP" altLang="en-US" sz="2000" dirty="0" smtClean="0"/>
              <a:t>。また</a:t>
            </a:r>
            <a:r>
              <a:rPr lang="ja-JP" altLang="en-US" sz="2000" dirty="0"/>
              <a:t>、いずれの下位尺度においても、服装の効果は有意ではなかった。したがって、本研究で用いた服装はスピーチ課題中の感情に影響を与えるほどの効果を持っていなかった可能性が考えられた</a:t>
            </a:r>
            <a:r>
              <a:rPr lang="ja-JP" altLang="en-US" sz="2000" dirty="0" smtClean="0"/>
              <a:t>。</a:t>
            </a:r>
            <a:endParaRPr lang="en-US" altLang="ja-JP" sz="2000" dirty="0" smtClean="0"/>
          </a:p>
          <a:p>
            <a:endParaRPr lang="en-US" altLang="ja-JP" sz="2000" dirty="0"/>
          </a:p>
          <a:p>
            <a:r>
              <a:rPr lang="ja-JP" altLang="en-US" sz="2000" dirty="0" smtClean="0"/>
              <a:t>また、生理</a:t>
            </a:r>
            <a:r>
              <a:rPr lang="ja-JP" altLang="en-US" sz="2000" dirty="0"/>
              <a:t>指標においても</a:t>
            </a:r>
            <a:r>
              <a:rPr lang="ja-JP" altLang="en-US" sz="2000" dirty="0" smtClean="0"/>
              <a:t>、群の効果はほとんど有意ではなかった。</a:t>
            </a:r>
            <a:endParaRPr lang="ja-JP" altLang="en-US" sz="2000" dirty="0"/>
          </a:p>
          <a:p>
            <a:endParaRPr lang="en-US" altLang="ja-JP" sz="2000" dirty="0"/>
          </a:p>
          <a:p>
            <a:r>
              <a:rPr lang="ja-JP" altLang="en-US" sz="2000" dirty="0" smtClean="0"/>
              <a:t>要するに</a:t>
            </a:r>
            <a:r>
              <a:rPr lang="ja-JP" altLang="en-US" sz="2000" dirty="0" smtClean="0">
                <a:solidFill>
                  <a:srgbClr val="FF0000"/>
                </a:solidFill>
              </a:rPr>
              <a:t>「課題が簡単すぎた」「服装の印象が薄かった」</a:t>
            </a:r>
            <a:r>
              <a:rPr lang="ja-JP" altLang="en-US" sz="2000" dirty="0" smtClean="0"/>
              <a:t>のが問題だったのではないかというわけです。</a:t>
            </a:r>
            <a:endParaRPr lang="en-US" altLang="ja-JP" sz="2000" dirty="0" smtClean="0"/>
          </a:p>
        </p:txBody>
      </p:sp>
    </p:spTree>
    <p:extLst>
      <p:ext uri="{BB962C8B-B14F-4D97-AF65-F5344CB8AC3E}">
        <p14:creationId xmlns:p14="http://schemas.microsoft.com/office/powerpoint/2010/main" val="2526119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flipH="1">
            <a:off x="513261" y="764704"/>
            <a:ext cx="1250426" cy="400110"/>
          </a:xfrm>
          <a:prstGeom prst="rect">
            <a:avLst/>
          </a:prstGeom>
          <a:noFill/>
        </p:spPr>
        <p:txBody>
          <a:bodyPr wrap="square" rtlCol="0">
            <a:spAutoFit/>
          </a:bodyPr>
          <a:lstStyle/>
          <a:p>
            <a:r>
              <a:rPr lang="ja-JP" altLang="en-US" sz="2000" b="1" dirty="0"/>
              <a:t>最後に</a:t>
            </a:r>
            <a:endParaRPr kumimoji="1" lang="ja-JP" altLang="en-US" sz="2000" b="1" dirty="0"/>
          </a:p>
        </p:txBody>
      </p:sp>
      <p:sp>
        <p:nvSpPr>
          <p:cNvPr id="4" name="テキスト ボックス 3"/>
          <p:cNvSpPr txBox="1"/>
          <p:nvPr/>
        </p:nvSpPr>
        <p:spPr>
          <a:xfrm>
            <a:off x="107504" y="1556792"/>
            <a:ext cx="8921745" cy="3477875"/>
          </a:xfrm>
          <a:prstGeom prst="rect">
            <a:avLst/>
          </a:prstGeom>
          <a:noFill/>
        </p:spPr>
        <p:txBody>
          <a:bodyPr wrap="square" rtlCol="0">
            <a:spAutoFit/>
          </a:bodyPr>
          <a:lstStyle/>
          <a:p>
            <a:r>
              <a:rPr kumimoji="1" lang="ja-JP" altLang="en-US" sz="2000" dirty="0" smtClean="0"/>
              <a:t>本研究では残念ながら服装による効果は見られませんでした。</a:t>
            </a:r>
            <a:endParaRPr kumimoji="1" lang="en-US" altLang="ja-JP" sz="2000" dirty="0" smtClean="0"/>
          </a:p>
          <a:p>
            <a:endParaRPr lang="en-US" altLang="ja-JP" sz="2000" dirty="0" smtClean="0"/>
          </a:p>
          <a:p>
            <a:r>
              <a:rPr lang="ja-JP" altLang="en-US" sz="2000" dirty="0" smtClean="0"/>
              <a:t>原因は様々考えられますが、さすがにスピーチ課題によってストレス負荷をかけられた</a:t>
            </a:r>
            <a:r>
              <a:rPr lang="ja-JP" altLang="en-US" sz="2000" dirty="0"/>
              <a:t>後</a:t>
            </a:r>
            <a:r>
              <a:rPr lang="ja-JP" altLang="en-US" sz="2000" dirty="0" smtClean="0"/>
              <a:t>の質問紙で、倦怠などの項目が下がるというちょっと普通ではない結果はコメントしがたいものでした。</a:t>
            </a:r>
            <a:endParaRPr lang="en-US" altLang="ja-JP" sz="2000" dirty="0"/>
          </a:p>
          <a:p>
            <a:endParaRPr kumimoji="1" lang="en-US" altLang="ja-JP" sz="2000" dirty="0" smtClean="0"/>
          </a:p>
          <a:p>
            <a:r>
              <a:rPr lang="ja-JP" altLang="en-US" sz="2000" dirty="0" smtClean="0"/>
              <a:t>この如何ともし難い結果は、準備不足によるところが大きかったと猛省しています。</a:t>
            </a:r>
            <a:endParaRPr lang="en-US" altLang="ja-JP" sz="2000" dirty="0"/>
          </a:p>
          <a:p>
            <a:endParaRPr lang="en-US" altLang="ja-JP" sz="2000" dirty="0"/>
          </a:p>
          <a:p>
            <a:endParaRPr kumimoji="1" lang="en-US" altLang="ja-JP" sz="2000" dirty="0" smtClean="0"/>
          </a:p>
          <a:p>
            <a:r>
              <a:rPr lang="ja-JP" altLang="en-US" sz="2000" dirty="0"/>
              <a:t>これ</a:t>
            </a:r>
            <a:r>
              <a:rPr lang="ja-JP" altLang="en-US" sz="2000" dirty="0" smtClean="0"/>
              <a:t>をご覧の皆さんは「有意な結果がまるで出ない」と嘆くことがないことを祈りつつ、</a:t>
            </a:r>
            <a:r>
              <a:rPr kumimoji="1" lang="ja-JP" altLang="en-US" sz="2000" dirty="0" smtClean="0"/>
              <a:t>以上</a:t>
            </a:r>
            <a:r>
              <a:rPr kumimoji="1" lang="ja-JP" altLang="en-US" sz="2000" dirty="0"/>
              <a:t>とさせて</a:t>
            </a:r>
            <a:r>
              <a:rPr kumimoji="1" lang="ja-JP" altLang="en-US" sz="2000" dirty="0" smtClean="0"/>
              <a:t>頂きます</a:t>
            </a:r>
            <a:r>
              <a:rPr kumimoji="1" lang="ja-JP" altLang="en-US" sz="2000" dirty="0"/>
              <a:t>。</a:t>
            </a:r>
          </a:p>
        </p:txBody>
      </p:sp>
    </p:spTree>
    <p:extLst>
      <p:ext uri="{BB962C8B-B14F-4D97-AF65-F5344CB8AC3E}">
        <p14:creationId xmlns:p14="http://schemas.microsoft.com/office/powerpoint/2010/main" val="1685189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18089" y="3080399"/>
            <a:ext cx="6199133" cy="646331"/>
          </a:xfrm>
          <a:prstGeom prst="rect">
            <a:avLst/>
          </a:prstGeom>
          <a:noFill/>
        </p:spPr>
        <p:txBody>
          <a:bodyPr wrap="none" rtlCol="0">
            <a:spAutoFit/>
          </a:bodyPr>
          <a:lstStyle/>
          <a:p>
            <a:r>
              <a:rPr kumimoji="1" lang="ja-JP" altLang="en-US" sz="3600" dirty="0" smtClean="0"/>
              <a:t>ご清聴ありがとうございました。</a:t>
            </a:r>
            <a:endParaRPr kumimoji="1" lang="ja-JP" altLang="en-US" sz="3600" dirty="0"/>
          </a:p>
        </p:txBody>
      </p:sp>
    </p:spTree>
    <p:extLst>
      <p:ext uri="{BB962C8B-B14F-4D97-AF65-F5344CB8AC3E}">
        <p14:creationId xmlns:p14="http://schemas.microsoft.com/office/powerpoint/2010/main" val="1685189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3528" y="260648"/>
            <a:ext cx="3183885" cy="400110"/>
          </a:xfrm>
          <a:prstGeom prst="rect">
            <a:avLst/>
          </a:prstGeom>
          <a:noFill/>
        </p:spPr>
        <p:txBody>
          <a:bodyPr wrap="none" rtlCol="0">
            <a:spAutoFit/>
          </a:bodyPr>
          <a:lstStyle/>
          <a:p>
            <a:r>
              <a:rPr kumimoji="1" lang="ja-JP" altLang="en-US" sz="2000" b="1" dirty="0" smtClean="0"/>
              <a:t>心理学における服装の効果</a:t>
            </a:r>
            <a:endParaRPr kumimoji="1" lang="ja-JP" altLang="en-US" sz="2000" b="1" dirty="0"/>
          </a:p>
        </p:txBody>
      </p:sp>
      <p:sp>
        <p:nvSpPr>
          <p:cNvPr id="3" name="テキスト ボックス 2"/>
          <p:cNvSpPr txBox="1"/>
          <p:nvPr/>
        </p:nvSpPr>
        <p:spPr>
          <a:xfrm>
            <a:off x="34644" y="692696"/>
            <a:ext cx="9109356" cy="3139321"/>
          </a:xfrm>
          <a:prstGeom prst="rect">
            <a:avLst/>
          </a:prstGeom>
          <a:noFill/>
        </p:spPr>
        <p:txBody>
          <a:bodyPr wrap="square" rtlCol="0">
            <a:spAutoFit/>
          </a:bodyPr>
          <a:lstStyle/>
          <a:p>
            <a:r>
              <a:rPr kumimoji="1" lang="ja-JP" altLang="en-US" dirty="0" smtClean="0"/>
              <a:t>服装は対人場面での印象形成に影響を与えているとされています。</a:t>
            </a:r>
            <a:endParaRPr kumimoji="1" lang="en-US" altLang="ja-JP" dirty="0" smtClean="0"/>
          </a:p>
          <a:p>
            <a:endParaRPr kumimoji="1" lang="en-US" altLang="ja-JP" dirty="0" smtClean="0"/>
          </a:p>
          <a:p>
            <a:r>
              <a:rPr lang="ja-JP" altLang="en-US" dirty="0"/>
              <a:t>わかりやすい例と</a:t>
            </a:r>
            <a:r>
              <a:rPr lang="ja-JP" altLang="en-US" dirty="0" smtClean="0"/>
              <a:t>して</a:t>
            </a:r>
            <a:r>
              <a:rPr lang="ja-JP" altLang="en-US" smtClean="0"/>
              <a:t>以下のような実験</a:t>
            </a:r>
            <a:r>
              <a:rPr lang="ja-JP" altLang="en-US" dirty="0" smtClean="0"/>
              <a:t>があります。</a:t>
            </a:r>
            <a:endParaRPr kumimoji="1" lang="en-US" altLang="ja-JP" dirty="0" smtClean="0"/>
          </a:p>
          <a:p>
            <a:r>
              <a:rPr lang="ja-JP" altLang="en-US" dirty="0"/>
              <a:t>アメリカの社会心理学者</a:t>
            </a:r>
            <a:r>
              <a:rPr lang="en-US" altLang="ja-JP" dirty="0" err="1"/>
              <a:t>Bickman</a:t>
            </a:r>
            <a:r>
              <a:rPr lang="ja-JP" altLang="en-US" dirty="0"/>
              <a:t>（</a:t>
            </a:r>
            <a:r>
              <a:rPr lang="en-US" altLang="ja-JP" dirty="0"/>
              <a:t>1974</a:t>
            </a:r>
            <a:r>
              <a:rPr lang="ja-JP" altLang="en-US" dirty="0"/>
              <a:t>）は、電話ボックス内の目に付きやすい場所に金銭を置き</a:t>
            </a:r>
            <a:r>
              <a:rPr lang="ja-JP" altLang="en-US" dirty="0" smtClean="0"/>
              <a:t>、その電話ボックスを使用した人に対して金銭が</a:t>
            </a:r>
            <a:r>
              <a:rPr lang="ja-JP" altLang="en-US" dirty="0"/>
              <a:t>置いてあったかどうか尋ねるという実験を</a:t>
            </a:r>
            <a:r>
              <a:rPr lang="ja-JP" altLang="en-US" dirty="0" smtClean="0"/>
              <a:t>行</a:t>
            </a:r>
            <a:r>
              <a:rPr lang="ja-JP" altLang="en-US" dirty="0"/>
              <a:t>いました</a:t>
            </a:r>
            <a:r>
              <a:rPr lang="ja-JP" altLang="en-US" dirty="0" smtClean="0"/>
              <a:t>。</a:t>
            </a:r>
            <a:endParaRPr lang="en-US" altLang="ja-JP" dirty="0" smtClean="0"/>
          </a:p>
          <a:p>
            <a:endParaRPr lang="en-US" altLang="ja-JP" dirty="0" smtClean="0"/>
          </a:p>
          <a:p>
            <a:r>
              <a:rPr lang="ja-JP" altLang="en-US" dirty="0" smtClean="0"/>
              <a:t>その</a:t>
            </a:r>
            <a:r>
              <a:rPr lang="ja-JP" altLang="en-US" dirty="0"/>
              <a:t>結果、あったと返答されたのは</a:t>
            </a:r>
            <a:r>
              <a:rPr lang="ja-JP" altLang="en-US" dirty="0" smtClean="0"/>
              <a:t>、ビジネスマン風の格好であった</a:t>
            </a:r>
            <a:r>
              <a:rPr lang="ja-JP" altLang="en-US" dirty="0"/>
              <a:t>場合の方が、肉体労働者風の格好であった場合よりも</a:t>
            </a:r>
            <a:r>
              <a:rPr lang="ja-JP" altLang="en-US" dirty="0" smtClean="0"/>
              <a:t>多かったそうです。</a:t>
            </a:r>
            <a:endParaRPr lang="en-US" altLang="ja-JP" dirty="0" smtClean="0"/>
          </a:p>
          <a:p>
            <a:endParaRPr kumimoji="1" lang="en-US" altLang="ja-JP" dirty="0" smtClean="0"/>
          </a:p>
          <a:p>
            <a:r>
              <a:rPr kumimoji="1" lang="ja-JP" altLang="en-US" dirty="0" smtClean="0"/>
              <a:t>これは服装によって相手の対応が変化することを示して</a:t>
            </a:r>
            <a:r>
              <a:rPr lang="ja-JP" altLang="en-US" dirty="0"/>
              <a:t>います。</a:t>
            </a:r>
            <a:endParaRPr kumimoji="1" lang="ja-JP" altLang="en-US" dirty="0"/>
          </a:p>
        </p:txBody>
      </p:sp>
      <p:pic>
        <p:nvPicPr>
          <p:cNvPr id="5122" name="Picture 2" descr="C:\Users\Asuma\Documents\卒業論文\労働者.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574689"/>
            <a:ext cx="1152873" cy="1642449"/>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Asuma\Documents\卒業論文\ビジネスマン.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4581128"/>
            <a:ext cx="1224136" cy="1658007"/>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2051720" y="4725144"/>
            <a:ext cx="184731" cy="369332"/>
          </a:xfrm>
          <a:prstGeom prst="rect">
            <a:avLst/>
          </a:prstGeom>
          <a:noFill/>
        </p:spPr>
        <p:txBody>
          <a:bodyPr wrap="none" rtlCol="0">
            <a:spAutoFit/>
          </a:bodyPr>
          <a:lstStyle/>
          <a:p>
            <a:endParaRPr kumimoji="1" lang="ja-JP" altLang="en-US" dirty="0"/>
          </a:p>
        </p:txBody>
      </p:sp>
      <p:sp>
        <p:nvSpPr>
          <p:cNvPr id="7" name="テキスト ボックス 6"/>
          <p:cNvSpPr txBox="1"/>
          <p:nvPr/>
        </p:nvSpPr>
        <p:spPr>
          <a:xfrm>
            <a:off x="325353" y="3933056"/>
            <a:ext cx="5553123" cy="369332"/>
          </a:xfrm>
          <a:prstGeom prst="rect">
            <a:avLst/>
          </a:prstGeom>
          <a:noFill/>
        </p:spPr>
        <p:txBody>
          <a:bodyPr wrap="none" rtlCol="0">
            <a:spAutoFit/>
          </a:bodyPr>
          <a:lstStyle/>
          <a:p>
            <a:r>
              <a:rPr kumimoji="1" lang="ja-JP" altLang="en-US" dirty="0" smtClean="0"/>
              <a:t>電話ボックスの中に小銭がおいてありませんでしたか？</a:t>
            </a:r>
            <a:endParaRPr kumimoji="1" lang="ja-JP" altLang="en-US" dirty="0"/>
          </a:p>
        </p:txBody>
      </p:sp>
      <p:sp>
        <p:nvSpPr>
          <p:cNvPr id="8" name="角丸四角形吹き出し 7"/>
          <p:cNvSpPr/>
          <p:nvPr/>
        </p:nvSpPr>
        <p:spPr>
          <a:xfrm>
            <a:off x="325353" y="3933056"/>
            <a:ext cx="5553123" cy="504056"/>
          </a:xfrm>
          <a:prstGeom prst="wedgeRoundRectCallou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テキスト ボックス 8"/>
          <p:cNvSpPr txBox="1"/>
          <p:nvPr/>
        </p:nvSpPr>
        <p:spPr>
          <a:xfrm>
            <a:off x="4597639" y="4897612"/>
            <a:ext cx="4065537" cy="923330"/>
          </a:xfrm>
          <a:prstGeom prst="rect">
            <a:avLst/>
          </a:prstGeom>
          <a:noFill/>
        </p:spPr>
        <p:txBody>
          <a:bodyPr wrap="none" rtlCol="0">
            <a:spAutoFit/>
          </a:bodyPr>
          <a:lstStyle/>
          <a:p>
            <a:r>
              <a:rPr kumimoji="1" lang="ja-JP" altLang="en-US" dirty="0" smtClean="0"/>
              <a:t>←絵にするとこんな感じです。</a:t>
            </a:r>
            <a:endParaRPr kumimoji="1" lang="en-US" altLang="ja-JP" dirty="0" smtClean="0"/>
          </a:p>
          <a:p>
            <a:r>
              <a:rPr lang="ja-JP" altLang="en-US" dirty="0" smtClean="0"/>
              <a:t>言って</a:t>
            </a:r>
            <a:r>
              <a:rPr lang="ja-JP" altLang="en-US" dirty="0"/>
              <a:t>いること</a:t>
            </a:r>
            <a:r>
              <a:rPr lang="ja-JP" altLang="en-US" dirty="0" smtClean="0"/>
              <a:t>は</a:t>
            </a:r>
            <a:r>
              <a:rPr lang="ja-JP" altLang="en-US" dirty="0"/>
              <a:t>同じです</a:t>
            </a:r>
            <a:r>
              <a:rPr lang="ja-JP" altLang="en-US" dirty="0" smtClean="0"/>
              <a:t>が、</a:t>
            </a:r>
            <a:endParaRPr lang="en-US" altLang="ja-JP" dirty="0" smtClean="0"/>
          </a:p>
          <a:p>
            <a:r>
              <a:rPr lang="ja-JP" altLang="en-US" dirty="0" smtClean="0"/>
              <a:t>その結果は大きく異なってしまいました。</a:t>
            </a:r>
            <a:endParaRPr lang="en-US" altLang="ja-JP" dirty="0" smtClean="0"/>
          </a:p>
        </p:txBody>
      </p:sp>
      <p:sp>
        <p:nvSpPr>
          <p:cNvPr id="10" name="テキスト ボックス 9"/>
          <p:cNvSpPr txBox="1"/>
          <p:nvPr/>
        </p:nvSpPr>
        <p:spPr>
          <a:xfrm>
            <a:off x="1669758" y="5225465"/>
            <a:ext cx="453970" cy="461665"/>
          </a:xfrm>
          <a:prstGeom prst="rect">
            <a:avLst/>
          </a:prstGeom>
          <a:noFill/>
        </p:spPr>
        <p:txBody>
          <a:bodyPr wrap="none" rtlCol="0">
            <a:spAutoFit/>
          </a:bodyPr>
          <a:lstStyle/>
          <a:p>
            <a:r>
              <a:rPr kumimoji="1" lang="en-US" altLang="ja-JP" sz="2400" dirty="0" smtClean="0"/>
              <a:t>or</a:t>
            </a:r>
            <a:endParaRPr kumimoji="1" lang="ja-JP" altLang="en-US" sz="2400" dirty="0"/>
          </a:p>
        </p:txBody>
      </p:sp>
    </p:spTree>
    <p:extLst>
      <p:ext uri="{BB962C8B-B14F-4D97-AF65-F5344CB8AC3E}">
        <p14:creationId xmlns:p14="http://schemas.microsoft.com/office/powerpoint/2010/main" val="168518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5732" y="620688"/>
            <a:ext cx="8564740" cy="4708981"/>
          </a:xfrm>
          <a:prstGeom prst="rect">
            <a:avLst/>
          </a:prstGeom>
          <a:noFill/>
        </p:spPr>
        <p:txBody>
          <a:bodyPr wrap="square" rtlCol="0">
            <a:spAutoFit/>
          </a:bodyPr>
          <a:lstStyle/>
          <a:p>
            <a:r>
              <a:rPr lang="ja-JP" altLang="en-US" sz="2000" dirty="0" smtClean="0"/>
              <a:t>本研究は</a:t>
            </a:r>
            <a:r>
              <a:rPr lang="ja-JP" altLang="en-US" sz="2000" dirty="0"/>
              <a:t>、対人場面における相手の服装がカジュアルであった場合と</a:t>
            </a:r>
            <a:r>
              <a:rPr lang="ja-JP" altLang="en-US" sz="2000" dirty="0" smtClean="0"/>
              <a:t>、フォーマル</a:t>
            </a:r>
            <a:r>
              <a:rPr lang="ja-JP" altLang="en-US" sz="2000" dirty="0" smtClean="0"/>
              <a:t>であった</a:t>
            </a:r>
            <a:r>
              <a:rPr lang="ja-JP" altLang="en-US" sz="2000" dirty="0"/>
              <a:t>場合の心理指標及び生理指標の違いについて</a:t>
            </a:r>
            <a:r>
              <a:rPr lang="ja-JP" altLang="en-US" sz="2000" dirty="0" smtClean="0"/>
              <a:t>、スピーチ課題を用いて検討</a:t>
            </a:r>
            <a:r>
              <a:rPr lang="ja-JP" altLang="en-US" sz="2000" dirty="0"/>
              <a:t>することを目的とした</a:t>
            </a:r>
            <a:r>
              <a:rPr lang="ja-JP" altLang="en-US" sz="2000" dirty="0" smtClean="0"/>
              <a:t>。</a:t>
            </a:r>
            <a:endParaRPr lang="en-US" altLang="ja-JP" sz="2000" dirty="0"/>
          </a:p>
          <a:p>
            <a:endParaRPr kumimoji="1" lang="en-US" altLang="ja-JP" sz="2000" dirty="0" smtClean="0"/>
          </a:p>
          <a:p>
            <a:r>
              <a:rPr lang="ja-JP" altLang="en-US" sz="2000" dirty="0"/>
              <a:t>簡単</a:t>
            </a:r>
            <a:r>
              <a:rPr lang="ja-JP" altLang="en-US" sz="2000" dirty="0" smtClean="0"/>
              <a:t>に</a:t>
            </a:r>
            <a:r>
              <a:rPr lang="ja-JP" altLang="en-US" sz="2000" dirty="0"/>
              <a:t>言う</a:t>
            </a:r>
            <a:r>
              <a:rPr lang="ja-JP" altLang="en-US" sz="2000" dirty="0" smtClean="0"/>
              <a:t>と人と話すとき、相手の服装によって、反応に違いがあるかを調べようとした</a:t>
            </a:r>
            <a:endParaRPr lang="en-US" altLang="ja-JP" sz="2000" dirty="0" smtClean="0"/>
          </a:p>
          <a:p>
            <a:r>
              <a:rPr lang="ja-JP" altLang="en-US" sz="2000" dirty="0" smtClean="0"/>
              <a:t>実験です。</a:t>
            </a:r>
            <a:endParaRPr lang="en-US" altLang="ja-JP" sz="2000" dirty="0" smtClean="0"/>
          </a:p>
          <a:p>
            <a:endParaRPr kumimoji="1" lang="en-US" altLang="ja-JP" sz="2000" dirty="0"/>
          </a:p>
          <a:p>
            <a:endParaRPr kumimoji="1" lang="en-US" altLang="ja-JP" sz="2000" dirty="0" smtClean="0"/>
          </a:p>
          <a:p>
            <a:endParaRPr lang="en-US" altLang="ja-JP" sz="2000" dirty="0"/>
          </a:p>
          <a:p>
            <a:r>
              <a:rPr kumimoji="1" lang="ja-JP" altLang="en-US" sz="2000" dirty="0" smtClean="0"/>
              <a:t>スピーチの内容は以下の３つのテーマから１つ選択してもらった。</a:t>
            </a:r>
            <a:endParaRPr kumimoji="1" lang="en-US" altLang="ja-JP" sz="2000" dirty="0" smtClean="0"/>
          </a:p>
          <a:p>
            <a:endParaRPr kumimoji="1" lang="en-US" altLang="ja-JP" sz="2000" dirty="0" smtClean="0"/>
          </a:p>
          <a:p>
            <a:r>
              <a:rPr lang="ja-JP" altLang="ja-JP" sz="2000" dirty="0"/>
              <a:t>「これまでの大学生活を振り返る</a:t>
            </a:r>
            <a:r>
              <a:rPr lang="ja-JP" altLang="ja-JP" sz="2000" dirty="0" smtClean="0"/>
              <a:t>」</a:t>
            </a:r>
            <a:endParaRPr lang="en-US" altLang="ja-JP" sz="2000" dirty="0" smtClean="0"/>
          </a:p>
          <a:p>
            <a:r>
              <a:rPr lang="ja-JP" altLang="ja-JP" sz="2000" dirty="0" smtClean="0"/>
              <a:t>「</a:t>
            </a:r>
            <a:r>
              <a:rPr lang="ja-JP" altLang="ja-JP" sz="2000" dirty="0"/>
              <a:t>高校時代一番の思い出</a:t>
            </a:r>
            <a:r>
              <a:rPr lang="ja-JP" altLang="ja-JP" sz="2000" dirty="0" smtClean="0"/>
              <a:t>」</a:t>
            </a:r>
            <a:endParaRPr lang="en-US" altLang="ja-JP" sz="2000" dirty="0" smtClean="0"/>
          </a:p>
          <a:p>
            <a:r>
              <a:rPr lang="ja-JP" altLang="ja-JP" sz="2000" dirty="0" smtClean="0"/>
              <a:t>「</a:t>
            </a:r>
            <a:r>
              <a:rPr lang="ja-JP" altLang="ja-JP" sz="2000" dirty="0"/>
              <a:t>大学の講義で最も好きなものとその魅力について」</a:t>
            </a:r>
            <a:endParaRPr kumimoji="1" lang="en-US" altLang="ja-JP" sz="2000" dirty="0" smtClean="0"/>
          </a:p>
        </p:txBody>
      </p:sp>
      <p:sp>
        <p:nvSpPr>
          <p:cNvPr id="3" name="テキスト ボックス 2"/>
          <p:cNvSpPr txBox="1"/>
          <p:nvPr/>
        </p:nvSpPr>
        <p:spPr>
          <a:xfrm>
            <a:off x="251519" y="207088"/>
            <a:ext cx="1723549" cy="400110"/>
          </a:xfrm>
          <a:prstGeom prst="rect">
            <a:avLst/>
          </a:prstGeom>
          <a:noFill/>
        </p:spPr>
        <p:txBody>
          <a:bodyPr wrap="none" rtlCol="0">
            <a:spAutoFit/>
          </a:bodyPr>
          <a:lstStyle/>
          <a:p>
            <a:r>
              <a:rPr lang="ja-JP" altLang="en-US" sz="2000" b="1" dirty="0"/>
              <a:t>本研究</a:t>
            </a:r>
            <a:r>
              <a:rPr lang="ja-JP" altLang="en-US" sz="2000" b="1" dirty="0" smtClean="0"/>
              <a:t>の</a:t>
            </a:r>
            <a:r>
              <a:rPr lang="ja-JP" altLang="en-US" sz="2000" b="1" dirty="0"/>
              <a:t>目的</a:t>
            </a:r>
            <a:endParaRPr kumimoji="1" lang="ja-JP" altLang="en-US" sz="2000" b="1" dirty="0"/>
          </a:p>
        </p:txBody>
      </p:sp>
    </p:spTree>
    <p:extLst>
      <p:ext uri="{BB962C8B-B14F-4D97-AF65-F5344CB8AC3E}">
        <p14:creationId xmlns:p14="http://schemas.microsoft.com/office/powerpoint/2010/main" val="410602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2"/>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07504" y="1628800"/>
            <a:ext cx="5400600" cy="423324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79207" y="5805264"/>
            <a:ext cx="528488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2000" b="0" i="0" u="none" strike="noStrike" cap="none" normalizeH="0" baseline="0" dirty="0" smtClean="0">
                <a:ln>
                  <a:noFill/>
                </a:ln>
                <a:solidFill>
                  <a:schemeClr val="tx1"/>
                </a:solidFill>
                <a:effectLst/>
                <a:latin typeface="ＭＳ Ｐ明朝" pitchFamily="18" charset="-128"/>
                <a:ea typeface="ＭＳ Ｐ明朝" pitchFamily="18" charset="-128"/>
                <a:cs typeface="Times New Roman" pitchFamily="18" charset="0"/>
              </a:rPr>
              <a:t>フォーマル</a:t>
            </a:r>
            <a:r>
              <a:rPr lang="ja-JP" altLang="en-US" sz="2000" dirty="0">
                <a:latin typeface="ＭＳ Ｐ明朝" pitchFamily="18" charset="-128"/>
                <a:ea typeface="ＭＳ Ｐ明朝" pitchFamily="18" charset="-128"/>
                <a:cs typeface="Times New Roman" pitchFamily="18" charset="0"/>
              </a:rPr>
              <a:t>群</a:t>
            </a:r>
            <a:r>
              <a:rPr kumimoji="1" lang="ja-JP" sz="2000" b="0" i="0" u="none" strike="noStrike" cap="none" normalizeH="0" baseline="0" dirty="0" smtClean="0">
                <a:ln>
                  <a:noFill/>
                </a:ln>
                <a:solidFill>
                  <a:schemeClr val="tx1"/>
                </a:solidFill>
                <a:effectLst/>
                <a:latin typeface="ＭＳ Ｐ明朝" pitchFamily="18" charset="-128"/>
                <a:ea typeface="ＭＳ Ｐ明朝" pitchFamily="18" charset="-128"/>
                <a:cs typeface="Times New Roman" pitchFamily="18" charset="0"/>
              </a:rPr>
              <a:t>　　　　　　　カジュアル</a:t>
            </a:r>
            <a:r>
              <a:rPr lang="ja-JP" altLang="en-US" sz="2000" dirty="0">
                <a:latin typeface="ＭＳ Ｐ明朝" pitchFamily="18" charset="-128"/>
                <a:ea typeface="ＭＳ Ｐ明朝" pitchFamily="18" charset="-128"/>
                <a:cs typeface="Times New Roman" pitchFamily="18" charset="0"/>
              </a:rPr>
              <a:t>群</a:t>
            </a:r>
            <a:endParaRPr kumimoji="1" lang="ja-JP" sz="20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4" name="Rectangle 3"/>
          <p:cNvSpPr>
            <a:spLocks noChangeArrowheads="1"/>
          </p:cNvSpPr>
          <p:nvPr/>
        </p:nvSpPr>
        <p:spPr bwMode="auto">
          <a:xfrm>
            <a:off x="5465553" y="1988840"/>
            <a:ext cx="3527375"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ja-JP" altLang="en-US" sz="2000" dirty="0" smtClean="0">
                <a:latin typeface="ＭＳ Ｐ明朝" pitchFamily="18" charset="-128"/>
                <a:ea typeface="ＭＳ Ｐ明朝" pitchFamily="18" charset="-128"/>
                <a:cs typeface="Times New Roman" pitchFamily="18" charset="0"/>
              </a:rPr>
              <a:t>本研究で用いた服装は２種類。</a:t>
            </a:r>
            <a:endParaRPr lang="en-US" altLang="ja-JP" sz="2000" dirty="0" smtClean="0">
              <a:latin typeface="ＭＳ Ｐ明朝" pitchFamily="18" charset="-128"/>
              <a:ea typeface="ＭＳ Ｐ明朝" pitchFamily="18" charset="-128"/>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ＭＳ Ｐ明朝" pitchFamily="18" charset="-128"/>
                <a:ea typeface="ＭＳ Ｐ明朝" pitchFamily="18" charset="-128"/>
                <a:cs typeface="Times New Roman" pitchFamily="18" charset="0"/>
              </a:rPr>
              <a:t>残念ながら、カラー写真を紛失してしまったため、わかりづらいですが、フォーマル条件では少しでも威圧感の出るように黒いスーツに黒いシャツ、派手目のネクタイを着用しています。</a:t>
            </a:r>
            <a:endParaRPr kumimoji="1" lang="en-US" altLang="ja-JP" sz="2000" b="0" i="0" u="none" strike="noStrike" cap="none" normalizeH="0" baseline="0" dirty="0" smtClean="0">
              <a:ln>
                <a:noFill/>
              </a:ln>
              <a:solidFill>
                <a:schemeClr val="tx1"/>
              </a:solidFill>
              <a:effectLst/>
              <a:latin typeface="ＭＳ Ｐ明朝" pitchFamily="18" charset="-128"/>
              <a:ea typeface="ＭＳ Ｐ明朝" pitchFamily="18" charset="-128"/>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ＭＳ Ｐ明朝" pitchFamily="18" charset="-128"/>
                <a:ea typeface="ＭＳ Ｐ明朝" pitchFamily="18" charset="-128"/>
                <a:cs typeface="Times New Roman" pitchFamily="18" charset="0"/>
              </a:rPr>
              <a:t>一方、カジュアル条件ではできる限りラフな格好であるとわかりやすいような服装となっています。</a:t>
            </a:r>
            <a:endParaRPr kumimoji="1" lang="en-US" altLang="ja-JP" sz="2000" b="0" i="0" u="none" strike="noStrike" cap="none" normalizeH="0" baseline="0" dirty="0" smtClean="0">
              <a:ln>
                <a:noFill/>
              </a:ln>
              <a:solidFill>
                <a:schemeClr val="tx1"/>
              </a:solidFill>
              <a:effectLst/>
              <a:latin typeface="ＭＳ Ｐ明朝" pitchFamily="18" charset="-128"/>
              <a:ea typeface="ＭＳ Ｐ明朝" pitchFamily="18" charset="-128"/>
              <a:cs typeface="Times New Roman" pitchFamily="18" charset="0"/>
            </a:endParaRPr>
          </a:p>
        </p:txBody>
      </p:sp>
      <p:sp>
        <p:nvSpPr>
          <p:cNvPr id="5" name="テキスト ボックス 4"/>
          <p:cNvSpPr txBox="1"/>
          <p:nvPr/>
        </p:nvSpPr>
        <p:spPr>
          <a:xfrm>
            <a:off x="395536" y="260648"/>
            <a:ext cx="1210588" cy="400110"/>
          </a:xfrm>
          <a:prstGeom prst="rect">
            <a:avLst/>
          </a:prstGeom>
          <a:noFill/>
        </p:spPr>
        <p:txBody>
          <a:bodyPr wrap="none" rtlCol="0">
            <a:spAutoFit/>
          </a:bodyPr>
          <a:lstStyle/>
          <a:p>
            <a:r>
              <a:rPr kumimoji="1" lang="ja-JP" altLang="en-US" sz="2000" b="1" dirty="0" smtClean="0"/>
              <a:t>群の設定</a:t>
            </a:r>
            <a:endParaRPr kumimoji="1" lang="ja-JP" altLang="en-US" sz="2000" b="1" dirty="0"/>
          </a:p>
        </p:txBody>
      </p:sp>
    </p:spTree>
    <p:extLst>
      <p:ext uri="{BB962C8B-B14F-4D97-AF65-F5344CB8AC3E}">
        <p14:creationId xmlns:p14="http://schemas.microsoft.com/office/powerpoint/2010/main" val="3005224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7754" y="95250"/>
            <a:ext cx="6000750" cy="676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p:cNvSpPr txBox="1"/>
          <p:nvPr/>
        </p:nvSpPr>
        <p:spPr>
          <a:xfrm>
            <a:off x="251519" y="95250"/>
            <a:ext cx="697627" cy="400110"/>
          </a:xfrm>
          <a:prstGeom prst="rect">
            <a:avLst/>
          </a:prstGeom>
          <a:noFill/>
        </p:spPr>
        <p:txBody>
          <a:bodyPr wrap="none" rtlCol="0">
            <a:spAutoFit/>
          </a:bodyPr>
          <a:lstStyle/>
          <a:p>
            <a:r>
              <a:rPr kumimoji="1" lang="ja-JP" altLang="en-US" sz="2000" b="1" dirty="0" smtClean="0"/>
              <a:t>結果</a:t>
            </a:r>
            <a:endParaRPr kumimoji="1" lang="ja-JP" altLang="en-US" sz="2000" b="1" dirty="0"/>
          </a:p>
        </p:txBody>
      </p:sp>
      <p:sp>
        <p:nvSpPr>
          <p:cNvPr id="3" name="テキスト ボックス 2"/>
          <p:cNvSpPr txBox="1"/>
          <p:nvPr/>
        </p:nvSpPr>
        <p:spPr>
          <a:xfrm>
            <a:off x="1" y="1700808"/>
            <a:ext cx="3107754" cy="3477875"/>
          </a:xfrm>
          <a:prstGeom prst="rect">
            <a:avLst/>
          </a:prstGeom>
          <a:noFill/>
        </p:spPr>
        <p:txBody>
          <a:bodyPr wrap="square" rtlCol="0">
            <a:spAutoFit/>
          </a:bodyPr>
          <a:lstStyle/>
          <a:p>
            <a:r>
              <a:rPr lang="ja-JP" altLang="en-US" sz="2000" dirty="0"/>
              <a:t>服装に関する印象を測るために、加藤ら（</a:t>
            </a:r>
            <a:r>
              <a:rPr lang="en-US" altLang="ja-JP" sz="2000" dirty="0"/>
              <a:t>2004</a:t>
            </a:r>
            <a:r>
              <a:rPr lang="ja-JP" altLang="en-US" sz="2000" dirty="0"/>
              <a:t>）の被服の配色が着用者に及ぼす心理・生理的影響の研究を元に作成した</a:t>
            </a:r>
            <a:r>
              <a:rPr lang="ja-JP" altLang="en-US" sz="2000" dirty="0" smtClean="0"/>
              <a:t>尺度の結果ですが、フォーマル条件の方が全体的にマイナスの印象を与えています。</a:t>
            </a:r>
            <a:endParaRPr lang="en-US" altLang="ja-JP" sz="2000" dirty="0" smtClean="0"/>
          </a:p>
          <a:p>
            <a:endParaRPr kumimoji="1" lang="en-US" altLang="ja-JP" sz="2000" dirty="0"/>
          </a:p>
          <a:p>
            <a:endParaRPr lang="en-US" altLang="ja-JP" sz="2000" dirty="0" smtClean="0"/>
          </a:p>
          <a:p>
            <a:endParaRPr kumimoji="1" lang="ja-JP" altLang="en-US" sz="2000" dirty="0"/>
          </a:p>
        </p:txBody>
      </p:sp>
    </p:spTree>
    <p:extLst>
      <p:ext uri="{BB962C8B-B14F-4D97-AF65-F5344CB8AC3E}">
        <p14:creationId xmlns:p14="http://schemas.microsoft.com/office/powerpoint/2010/main" val="1685189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グラフ 2"/>
          <p:cNvGraphicFramePr>
            <a:graphicFrameLocks/>
          </p:cNvGraphicFramePr>
          <p:nvPr>
            <p:extLst>
              <p:ext uri="{D42A27DB-BD31-4B8C-83A1-F6EECF244321}">
                <p14:modId xmlns:p14="http://schemas.microsoft.com/office/powerpoint/2010/main" val="2539524839"/>
              </p:ext>
            </p:extLst>
          </p:nvPr>
        </p:nvGraphicFramePr>
        <p:xfrm>
          <a:off x="671809" y="1341328"/>
          <a:ext cx="3600000"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グラフ 3"/>
          <p:cNvGraphicFramePr>
            <a:graphicFrameLocks/>
          </p:cNvGraphicFramePr>
          <p:nvPr>
            <p:extLst>
              <p:ext uri="{D42A27DB-BD31-4B8C-83A1-F6EECF244321}">
                <p14:modId xmlns:p14="http://schemas.microsoft.com/office/powerpoint/2010/main" val="2867937730"/>
              </p:ext>
            </p:extLst>
          </p:nvPr>
        </p:nvGraphicFramePr>
        <p:xfrm>
          <a:off x="4716416" y="1341328"/>
          <a:ext cx="3600000"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グラフ 4"/>
          <p:cNvGraphicFramePr>
            <a:graphicFrameLocks/>
          </p:cNvGraphicFramePr>
          <p:nvPr>
            <p:extLst>
              <p:ext uri="{D42A27DB-BD31-4B8C-83A1-F6EECF244321}">
                <p14:modId xmlns:p14="http://schemas.microsoft.com/office/powerpoint/2010/main" val="3069410637"/>
              </p:ext>
            </p:extLst>
          </p:nvPr>
        </p:nvGraphicFramePr>
        <p:xfrm>
          <a:off x="773883" y="4149360"/>
          <a:ext cx="3600000"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グラフ 5"/>
          <p:cNvGraphicFramePr>
            <a:graphicFrameLocks/>
          </p:cNvGraphicFramePr>
          <p:nvPr>
            <p:extLst>
              <p:ext uri="{D42A27DB-BD31-4B8C-83A1-F6EECF244321}">
                <p14:modId xmlns:p14="http://schemas.microsoft.com/office/powerpoint/2010/main" val="1210420924"/>
              </p:ext>
            </p:extLst>
          </p:nvPr>
        </p:nvGraphicFramePr>
        <p:xfrm>
          <a:off x="4860432" y="4149360"/>
          <a:ext cx="3600000" cy="2520000"/>
        </p:xfrm>
        <a:graphic>
          <a:graphicData uri="http://schemas.openxmlformats.org/drawingml/2006/chart">
            <c:chart xmlns:c="http://schemas.openxmlformats.org/drawingml/2006/chart" xmlns:r="http://schemas.openxmlformats.org/officeDocument/2006/relationships" r:id="rId5"/>
          </a:graphicData>
        </a:graphic>
      </p:graphicFrame>
      <p:sp>
        <p:nvSpPr>
          <p:cNvPr id="7" name="正方形/長方形 6"/>
          <p:cNvSpPr/>
          <p:nvPr/>
        </p:nvSpPr>
        <p:spPr>
          <a:xfrm>
            <a:off x="2389694" y="3861328"/>
            <a:ext cx="701824" cy="369332"/>
          </a:xfrm>
          <a:prstGeom prst="rect">
            <a:avLst/>
          </a:prstGeom>
        </p:spPr>
        <p:txBody>
          <a:bodyPr wrap="square">
            <a:spAutoFit/>
          </a:bodyPr>
          <a:lstStyle/>
          <a:p>
            <a:r>
              <a:rPr lang="zh-TW" altLang="en-US" dirty="0" smtClean="0"/>
              <a:t>親和</a:t>
            </a:r>
            <a:endParaRPr lang="zh-TW" altLang="en-US" dirty="0"/>
          </a:p>
        </p:txBody>
      </p:sp>
      <p:sp>
        <p:nvSpPr>
          <p:cNvPr id="8" name="テキスト ボックス 7"/>
          <p:cNvSpPr txBox="1"/>
          <p:nvPr/>
        </p:nvSpPr>
        <p:spPr>
          <a:xfrm>
            <a:off x="2114600" y="981008"/>
            <a:ext cx="1107996" cy="369332"/>
          </a:xfrm>
          <a:prstGeom prst="rect">
            <a:avLst/>
          </a:prstGeom>
          <a:noFill/>
        </p:spPr>
        <p:txBody>
          <a:bodyPr wrap="none" rtlCol="0">
            <a:spAutoFit/>
          </a:bodyPr>
          <a:lstStyle/>
          <a:p>
            <a:r>
              <a:rPr lang="zh-TW" altLang="en-US" dirty="0"/>
              <a:t>活動的快</a:t>
            </a:r>
            <a:endParaRPr kumimoji="1" lang="ja-JP" altLang="en-US" dirty="0"/>
          </a:p>
        </p:txBody>
      </p:sp>
      <p:sp>
        <p:nvSpPr>
          <p:cNvPr id="9" name="正方形/長方形 8"/>
          <p:cNvSpPr/>
          <p:nvPr/>
        </p:nvSpPr>
        <p:spPr>
          <a:xfrm>
            <a:off x="6444208" y="3861328"/>
            <a:ext cx="864096" cy="369332"/>
          </a:xfrm>
          <a:prstGeom prst="rect">
            <a:avLst/>
          </a:prstGeom>
        </p:spPr>
        <p:txBody>
          <a:bodyPr wrap="square">
            <a:spAutoFit/>
          </a:bodyPr>
          <a:lstStyle/>
          <a:p>
            <a:r>
              <a:rPr lang="zh-TW" altLang="en-US" dirty="0" smtClean="0"/>
              <a:t>集中</a:t>
            </a:r>
            <a:endParaRPr lang="zh-TW" altLang="en-US" dirty="0"/>
          </a:p>
        </p:txBody>
      </p:sp>
      <p:sp>
        <p:nvSpPr>
          <p:cNvPr id="10" name="正方形/長方形 9"/>
          <p:cNvSpPr/>
          <p:nvPr/>
        </p:nvSpPr>
        <p:spPr>
          <a:xfrm>
            <a:off x="6045342" y="977796"/>
            <a:ext cx="1517812" cy="369332"/>
          </a:xfrm>
          <a:prstGeom prst="rect">
            <a:avLst/>
          </a:prstGeom>
        </p:spPr>
        <p:txBody>
          <a:bodyPr wrap="square">
            <a:spAutoFit/>
          </a:bodyPr>
          <a:lstStyle/>
          <a:p>
            <a:r>
              <a:rPr lang="zh-TW" altLang="en-US" dirty="0" smtClean="0"/>
              <a:t>非活動的快</a:t>
            </a:r>
            <a:endParaRPr lang="zh-TW" altLang="en-US" dirty="0"/>
          </a:p>
        </p:txBody>
      </p:sp>
      <p:sp>
        <p:nvSpPr>
          <p:cNvPr id="12" name="テキスト ボックス 11"/>
          <p:cNvSpPr txBox="1"/>
          <p:nvPr/>
        </p:nvSpPr>
        <p:spPr>
          <a:xfrm>
            <a:off x="107504" y="107340"/>
            <a:ext cx="1991251" cy="400110"/>
          </a:xfrm>
          <a:prstGeom prst="rect">
            <a:avLst/>
          </a:prstGeom>
          <a:noFill/>
        </p:spPr>
        <p:txBody>
          <a:bodyPr wrap="none" rtlCol="0">
            <a:spAutoFit/>
          </a:bodyPr>
          <a:lstStyle/>
          <a:p>
            <a:r>
              <a:rPr lang="ja-JP" altLang="en-US" sz="2000" b="1" dirty="0"/>
              <a:t>心理指標</a:t>
            </a:r>
            <a:r>
              <a:rPr lang="ja-JP" altLang="en-US" sz="2000" b="1" dirty="0" smtClean="0"/>
              <a:t>の結果</a:t>
            </a:r>
            <a:endParaRPr kumimoji="1" lang="ja-JP" altLang="en-US" sz="2000" b="1" dirty="0"/>
          </a:p>
        </p:txBody>
      </p:sp>
      <p:sp>
        <p:nvSpPr>
          <p:cNvPr id="13" name="テキスト ボックス 12"/>
          <p:cNvSpPr txBox="1"/>
          <p:nvPr/>
        </p:nvSpPr>
        <p:spPr>
          <a:xfrm>
            <a:off x="539552" y="539388"/>
            <a:ext cx="5080237" cy="369332"/>
          </a:xfrm>
          <a:prstGeom prst="rect">
            <a:avLst/>
          </a:prstGeom>
          <a:noFill/>
        </p:spPr>
        <p:txBody>
          <a:bodyPr wrap="none" rtlCol="0">
            <a:spAutoFit/>
          </a:bodyPr>
          <a:lstStyle/>
          <a:p>
            <a:r>
              <a:rPr kumimoji="1" lang="ja-JP" altLang="en-US" dirty="0" smtClean="0"/>
              <a:t>指標は多面的感情状態尺度の短縮版を</a:t>
            </a:r>
            <a:r>
              <a:rPr lang="ja-JP" altLang="en-US" dirty="0" smtClean="0"/>
              <a:t>使用した。</a:t>
            </a:r>
            <a:endParaRPr kumimoji="1" lang="ja-JP" altLang="en-US" dirty="0"/>
          </a:p>
        </p:txBody>
      </p:sp>
    </p:spTree>
    <p:extLst>
      <p:ext uri="{BB962C8B-B14F-4D97-AF65-F5344CB8AC3E}">
        <p14:creationId xmlns:p14="http://schemas.microsoft.com/office/powerpoint/2010/main" val="2990600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2101662" y="3092570"/>
            <a:ext cx="701824" cy="369332"/>
          </a:xfrm>
          <a:prstGeom prst="rect">
            <a:avLst/>
          </a:prstGeom>
        </p:spPr>
        <p:txBody>
          <a:bodyPr wrap="square">
            <a:spAutoFit/>
          </a:bodyPr>
          <a:lstStyle/>
          <a:p>
            <a:r>
              <a:rPr lang="ja-JP" altLang="en-US" dirty="0"/>
              <a:t>敵意</a:t>
            </a:r>
            <a:endParaRPr lang="zh-TW" altLang="en-US" dirty="0"/>
          </a:p>
        </p:txBody>
      </p:sp>
      <p:sp>
        <p:nvSpPr>
          <p:cNvPr id="8" name="テキスト ボックス 7"/>
          <p:cNvSpPr txBox="1"/>
          <p:nvPr/>
        </p:nvSpPr>
        <p:spPr>
          <a:xfrm>
            <a:off x="1898576" y="47836"/>
            <a:ext cx="646331" cy="369332"/>
          </a:xfrm>
          <a:prstGeom prst="rect">
            <a:avLst/>
          </a:prstGeom>
          <a:noFill/>
        </p:spPr>
        <p:txBody>
          <a:bodyPr wrap="none" rtlCol="0">
            <a:spAutoFit/>
          </a:bodyPr>
          <a:lstStyle/>
          <a:p>
            <a:r>
              <a:rPr lang="ja-JP" altLang="en-US" dirty="0"/>
              <a:t>驚愕</a:t>
            </a:r>
            <a:endParaRPr kumimoji="1" lang="ja-JP" altLang="en-US" dirty="0"/>
          </a:p>
        </p:txBody>
      </p:sp>
      <p:sp>
        <p:nvSpPr>
          <p:cNvPr id="9" name="正方形/長方形 8"/>
          <p:cNvSpPr/>
          <p:nvPr/>
        </p:nvSpPr>
        <p:spPr>
          <a:xfrm>
            <a:off x="6156176" y="3092570"/>
            <a:ext cx="864096" cy="369332"/>
          </a:xfrm>
          <a:prstGeom prst="rect">
            <a:avLst/>
          </a:prstGeom>
        </p:spPr>
        <p:txBody>
          <a:bodyPr wrap="square">
            <a:spAutoFit/>
          </a:bodyPr>
          <a:lstStyle/>
          <a:p>
            <a:r>
              <a:rPr lang="ja-JP" altLang="en-US" dirty="0"/>
              <a:t>倦怠</a:t>
            </a:r>
            <a:endParaRPr lang="zh-TW" altLang="en-US" dirty="0"/>
          </a:p>
        </p:txBody>
      </p:sp>
      <p:sp>
        <p:nvSpPr>
          <p:cNvPr id="10" name="正方形/長方形 9"/>
          <p:cNvSpPr/>
          <p:nvPr/>
        </p:nvSpPr>
        <p:spPr>
          <a:xfrm>
            <a:off x="5829318" y="44624"/>
            <a:ext cx="1517812" cy="369332"/>
          </a:xfrm>
          <a:prstGeom prst="rect">
            <a:avLst/>
          </a:prstGeom>
        </p:spPr>
        <p:txBody>
          <a:bodyPr wrap="square">
            <a:spAutoFit/>
          </a:bodyPr>
          <a:lstStyle/>
          <a:p>
            <a:r>
              <a:rPr lang="ja-JP" altLang="en-US" dirty="0"/>
              <a:t>抑鬱・不安</a:t>
            </a:r>
            <a:endParaRPr lang="zh-TW" altLang="en-US" dirty="0"/>
          </a:p>
        </p:txBody>
      </p:sp>
      <p:graphicFrame>
        <p:nvGraphicFramePr>
          <p:cNvPr id="11" name="グラフ 10"/>
          <p:cNvGraphicFramePr>
            <a:graphicFrameLocks/>
          </p:cNvGraphicFramePr>
          <p:nvPr>
            <p:extLst>
              <p:ext uri="{D42A27DB-BD31-4B8C-83A1-F6EECF244321}">
                <p14:modId xmlns:p14="http://schemas.microsoft.com/office/powerpoint/2010/main" val="166242792"/>
              </p:ext>
            </p:extLst>
          </p:nvPr>
        </p:nvGraphicFramePr>
        <p:xfrm>
          <a:off x="4788024" y="519270"/>
          <a:ext cx="3600000"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グラフ 11"/>
          <p:cNvGraphicFramePr>
            <a:graphicFrameLocks/>
          </p:cNvGraphicFramePr>
          <p:nvPr>
            <p:extLst>
              <p:ext uri="{D42A27DB-BD31-4B8C-83A1-F6EECF244321}">
                <p14:modId xmlns:p14="http://schemas.microsoft.com/office/powerpoint/2010/main" val="1549007279"/>
              </p:ext>
            </p:extLst>
          </p:nvPr>
        </p:nvGraphicFramePr>
        <p:xfrm>
          <a:off x="827584" y="519270"/>
          <a:ext cx="3600000"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グラフ 12"/>
          <p:cNvGraphicFramePr>
            <a:graphicFrameLocks/>
          </p:cNvGraphicFramePr>
          <p:nvPr>
            <p:extLst>
              <p:ext uri="{D42A27DB-BD31-4B8C-83A1-F6EECF244321}">
                <p14:modId xmlns:p14="http://schemas.microsoft.com/office/powerpoint/2010/main" val="3881448449"/>
              </p:ext>
            </p:extLst>
          </p:nvPr>
        </p:nvGraphicFramePr>
        <p:xfrm>
          <a:off x="827584" y="3429280"/>
          <a:ext cx="3600000"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グラフ 13"/>
          <p:cNvGraphicFramePr>
            <a:graphicFrameLocks/>
          </p:cNvGraphicFramePr>
          <p:nvPr>
            <p:extLst>
              <p:ext uri="{D42A27DB-BD31-4B8C-83A1-F6EECF244321}">
                <p14:modId xmlns:p14="http://schemas.microsoft.com/office/powerpoint/2010/main" val="998526211"/>
              </p:ext>
            </p:extLst>
          </p:nvPr>
        </p:nvGraphicFramePr>
        <p:xfrm>
          <a:off x="4788024" y="3429280"/>
          <a:ext cx="3600000" cy="2520000"/>
        </p:xfrm>
        <a:graphic>
          <a:graphicData uri="http://schemas.openxmlformats.org/drawingml/2006/chart">
            <c:chart xmlns:c="http://schemas.openxmlformats.org/drawingml/2006/chart" xmlns:r="http://schemas.openxmlformats.org/officeDocument/2006/relationships" r:id="rId5"/>
          </a:graphicData>
        </a:graphic>
      </p:graphicFrame>
      <p:sp>
        <p:nvSpPr>
          <p:cNvPr id="16" name="テキスト ボックス 15"/>
          <p:cNvSpPr txBox="1"/>
          <p:nvPr/>
        </p:nvSpPr>
        <p:spPr>
          <a:xfrm>
            <a:off x="827583" y="6098164"/>
            <a:ext cx="6704079" cy="369332"/>
          </a:xfrm>
          <a:prstGeom prst="rect">
            <a:avLst/>
          </a:prstGeom>
          <a:noFill/>
        </p:spPr>
        <p:txBody>
          <a:bodyPr wrap="none" rtlCol="0">
            <a:spAutoFit/>
          </a:bodyPr>
          <a:lstStyle/>
          <a:p>
            <a:r>
              <a:rPr kumimoji="1" lang="ja-JP" altLang="en-US" dirty="0" smtClean="0"/>
              <a:t>ご覧のように残念ながら、両群にほとんど差は見られませんでした。</a:t>
            </a:r>
            <a:endParaRPr kumimoji="1" lang="ja-JP" altLang="en-US" dirty="0"/>
          </a:p>
        </p:txBody>
      </p:sp>
    </p:spTree>
    <p:extLst>
      <p:ext uri="{BB962C8B-B14F-4D97-AF65-F5344CB8AC3E}">
        <p14:creationId xmlns:p14="http://schemas.microsoft.com/office/powerpoint/2010/main" val="2464409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635896" y="44624"/>
            <a:ext cx="646331" cy="369332"/>
          </a:xfrm>
          <a:prstGeom prst="rect">
            <a:avLst/>
          </a:prstGeom>
          <a:noFill/>
        </p:spPr>
        <p:txBody>
          <a:bodyPr wrap="none" rtlCol="0">
            <a:spAutoFit/>
          </a:bodyPr>
          <a:lstStyle/>
          <a:p>
            <a:r>
              <a:rPr kumimoji="1" lang="ja-JP" altLang="en-US" dirty="0" smtClean="0"/>
              <a:t>心拍</a:t>
            </a:r>
            <a:endParaRPr kumimoji="1" lang="ja-JP" alt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76613" y="406775"/>
            <a:ext cx="5767387"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直線コネクタ 6"/>
          <p:cNvCxnSpPr/>
          <p:nvPr/>
        </p:nvCxnSpPr>
        <p:spPr>
          <a:xfrm flipV="1">
            <a:off x="5331269" y="459838"/>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6110294" y="471475"/>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7321367" y="471475"/>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9"/>
          <p:cNvSpPr txBox="1"/>
          <p:nvPr/>
        </p:nvSpPr>
        <p:spPr bwMode="auto">
          <a:xfrm>
            <a:off x="4252093" y="2606802"/>
            <a:ext cx="679947" cy="253916"/>
          </a:xfrm>
          <a:prstGeom prst="rect">
            <a:avLst/>
          </a:prstGeom>
          <a:noFill/>
        </p:spPr>
        <p:txBody>
          <a:bodyPr wrap="squar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smtClean="0">
                <a:latin typeface="Century" pitchFamily="18" charset="0"/>
                <a:ea typeface="ＭＳ 明朝" pitchFamily="17" charset="-128"/>
              </a:rPr>
              <a:t>前安静</a:t>
            </a:r>
            <a:endParaRPr lang="ja-JP" altLang="en-US" sz="1050" dirty="0">
              <a:latin typeface="Century" pitchFamily="18" charset="0"/>
              <a:ea typeface="ＭＳ 明朝" pitchFamily="17" charset="-128"/>
            </a:endParaRPr>
          </a:p>
        </p:txBody>
      </p:sp>
      <p:sp>
        <p:nvSpPr>
          <p:cNvPr id="13" name="テキスト ボックス 20"/>
          <p:cNvSpPr txBox="1"/>
          <p:nvPr/>
        </p:nvSpPr>
        <p:spPr bwMode="auto">
          <a:xfrm>
            <a:off x="5436368" y="2606802"/>
            <a:ext cx="596900"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a:latin typeface="Century" pitchFamily="18" charset="0"/>
                <a:ea typeface="ＭＳ 明朝" pitchFamily="17" charset="-128"/>
              </a:rPr>
              <a:t>思考</a:t>
            </a:r>
          </a:p>
        </p:txBody>
      </p:sp>
      <p:sp>
        <p:nvSpPr>
          <p:cNvPr id="14" name="テキスト ボックス 21"/>
          <p:cNvSpPr txBox="1"/>
          <p:nvPr/>
        </p:nvSpPr>
        <p:spPr bwMode="auto">
          <a:xfrm>
            <a:off x="6284093" y="2606802"/>
            <a:ext cx="935038"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a:latin typeface="Century" pitchFamily="18" charset="0"/>
                <a:ea typeface="ＭＳ 明朝" pitchFamily="17" charset="-128"/>
              </a:rPr>
              <a:t>スピーチ</a:t>
            </a:r>
          </a:p>
        </p:txBody>
      </p:sp>
      <p:sp>
        <p:nvSpPr>
          <p:cNvPr id="15" name="テキスト ボックス 22"/>
          <p:cNvSpPr txBox="1"/>
          <p:nvPr/>
        </p:nvSpPr>
        <p:spPr bwMode="auto">
          <a:xfrm>
            <a:off x="7658868" y="2606802"/>
            <a:ext cx="1017588"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smtClean="0">
                <a:latin typeface="Century" pitchFamily="18" charset="0"/>
                <a:ea typeface="ＭＳ 明朝" pitchFamily="17" charset="-128"/>
              </a:rPr>
              <a:t>後安静</a:t>
            </a:r>
            <a:endParaRPr lang="ja-JP" altLang="en-US" sz="1050" dirty="0">
              <a:latin typeface="Century" pitchFamily="18" charset="0"/>
              <a:ea typeface="ＭＳ 明朝" pitchFamily="17" charset="-128"/>
            </a:endParaRPr>
          </a:p>
        </p:txBody>
      </p:sp>
      <p:sp>
        <p:nvSpPr>
          <p:cNvPr id="8" name="テキスト ボックス 7"/>
          <p:cNvSpPr txBox="1"/>
          <p:nvPr/>
        </p:nvSpPr>
        <p:spPr>
          <a:xfrm>
            <a:off x="-20203" y="3225750"/>
            <a:ext cx="3376613" cy="923330"/>
          </a:xfrm>
          <a:prstGeom prst="rect">
            <a:avLst/>
          </a:prstGeom>
          <a:noFill/>
        </p:spPr>
        <p:txBody>
          <a:bodyPr wrap="square" rtlCol="0">
            <a:spAutoFit/>
          </a:bodyPr>
          <a:lstStyle/>
          <a:p>
            <a:r>
              <a:rPr kumimoji="1" lang="ja-JP" altLang="en-US" dirty="0" smtClean="0"/>
              <a:t>心拍と</a:t>
            </a:r>
            <a:r>
              <a:rPr kumimoji="1" lang="en-US" altLang="ja-JP" dirty="0" smtClean="0"/>
              <a:t>BF</a:t>
            </a:r>
            <a:r>
              <a:rPr kumimoji="1" lang="ja-JP" altLang="en-US" dirty="0" smtClean="0"/>
              <a:t>は、期間の主効果のみ有意</a:t>
            </a:r>
            <a:r>
              <a:rPr lang="ja-JP" altLang="en-US" dirty="0" smtClean="0"/>
              <a:t>で、</a:t>
            </a:r>
            <a:r>
              <a:rPr kumimoji="1" lang="ja-JP" altLang="en-US" dirty="0" smtClean="0"/>
              <a:t>群における主効果では有意ではなかった。</a:t>
            </a:r>
            <a:endParaRPr kumimoji="1" lang="en-US" altLang="ja-JP" dirty="0" smtClean="0"/>
          </a:p>
        </p:txBody>
      </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1537" y="3855293"/>
            <a:ext cx="5768975"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直線コネクタ 17"/>
          <p:cNvCxnSpPr/>
          <p:nvPr/>
        </p:nvCxnSpPr>
        <p:spPr>
          <a:xfrm flipV="1">
            <a:off x="5334110" y="4062025"/>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6113135" y="4073662"/>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flipV="1">
            <a:off x="7324208" y="4073662"/>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テキスト ボックス 19"/>
          <p:cNvSpPr txBox="1"/>
          <p:nvPr/>
        </p:nvSpPr>
        <p:spPr bwMode="auto">
          <a:xfrm>
            <a:off x="4286809" y="6256297"/>
            <a:ext cx="720080" cy="253916"/>
          </a:xfrm>
          <a:prstGeom prst="rect">
            <a:avLst/>
          </a:prstGeom>
          <a:noFill/>
        </p:spPr>
        <p:txBody>
          <a:bodyPr wrap="squar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smtClean="0">
                <a:latin typeface="Century" pitchFamily="18" charset="0"/>
                <a:ea typeface="ＭＳ 明朝" pitchFamily="17" charset="-128"/>
              </a:rPr>
              <a:t>前安静</a:t>
            </a:r>
            <a:endParaRPr lang="ja-JP" altLang="en-US" sz="1050" dirty="0">
              <a:latin typeface="Century" pitchFamily="18" charset="0"/>
              <a:ea typeface="ＭＳ 明朝" pitchFamily="17" charset="-128"/>
            </a:endParaRPr>
          </a:p>
        </p:txBody>
      </p:sp>
      <p:sp>
        <p:nvSpPr>
          <p:cNvPr id="22" name="テキスト ボックス 20"/>
          <p:cNvSpPr txBox="1"/>
          <p:nvPr/>
        </p:nvSpPr>
        <p:spPr bwMode="auto">
          <a:xfrm>
            <a:off x="5471084" y="6256297"/>
            <a:ext cx="596900"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a:latin typeface="Century" pitchFamily="18" charset="0"/>
                <a:ea typeface="ＭＳ 明朝" pitchFamily="17" charset="-128"/>
              </a:rPr>
              <a:t>思考</a:t>
            </a:r>
          </a:p>
        </p:txBody>
      </p:sp>
      <p:sp>
        <p:nvSpPr>
          <p:cNvPr id="23" name="テキスト ボックス 21"/>
          <p:cNvSpPr txBox="1"/>
          <p:nvPr/>
        </p:nvSpPr>
        <p:spPr bwMode="auto">
          <a:xfrm>
            <a:off x="6318809" y="6256297"/>
            <a:ext cx="935038"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a:latin typeface="Century" pitchFamily="18" charset="0"/>
                <a:ea typeface="ＭＳ 明朝" pitchFamily="17" charset="-128"/>
              </a:rPr>
              <a:t>スピーチ</a:t>
            </a:r>
          </a:p>
        </p:txBody>
      </p:sp>
      <p:sp>
        <p:nvSpPr>
          <p:cNvPr id="24" name="テキスト ボックス 22"/>
          <p:cNvSpPr txBox="1"/>
          <p:nvPr/>
        </p:nvSpPr>
        <p:spPr bwMode="auto">
          <a:xfrm>
            <a:off x="7693584" y="6256297"/>
            <a:ext cx="1017588"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smtClean="0">
                <a:latin typeface="Century" pitchFamily="18" charset="0"/>
                <a:ea typeface="ＭＳ 明朝" pitchFamily="17" charset="-128"/>
              </a:rPr>
              <a:t>後安静</a:t>
            </a:r>
            <a:endParaRPr lang="ja-JP" altLang="en-US" sz="1050" dirty="0">
              <a:latin typeface="Century" pitchFamily="18" charset="0"/>
              <a:ea typeface="ＭＳ 明朝" pitchFamily="17" charset="-128"/>
            </a:endParaRPr>
          </a:p>
        </p:txBody>
      </p:sp>
      <p:sp>
        <p:nvSpPr>
          <p:cNvPr id="25" name="テキスト ボックス 24"/>
          <p:cNvSpPr txBox="1"/>
          <p:nvPr/>
        </p:nvSpPr>
        <p:spPr>
          <a:xfrm>
            <a:off x="3779912" y="3573016"/>
            <a:ext cx="415498" cy="369332"/>
          </a:xfrm>
          <a:prstGeom prst="rect">
            <a:avLst/>
          </a:prstGeom>
          <a:noFill/>
        </p:spPr>
        <p:txBody>
          <a:bodyPr wrap="none" rtlCol="0">
            <a:spAutoFit/>
          </a:bodyPr>
          <a:lstStyle/>
          <a:p>
            <a:r>
              <a:rPr kumimoji="1" lang="en-US" altLang="ja-JP" dirty="0" smtClean="0"/>
              <a:t>BF</a:t>
            </a:r>
            <a:endParaRPr kumimoji="1" lang="ja-JP" altLang="en-US" dirty="0"/>
          </a:p>
        </p:txBody>
      </p:sp>
      <p:sp>
        <p:nvSpPr>
          <p:cNvPr id="9" name="テキスト ボックス 8"/>
          <p:cNvSpPr txBox="1"/>
          <p:nvPr/>
        </p:nvSpPr>
        <p:spPr>
          <a:xfrm>
            <a:off x="251520" y="260648"/>
            <a:ext cx="1980029" cy="400110"/>
          </a:xfrm>
          <a:prstGeom prst="rect">
            <a:avLst/>
          </a:prstGeom>
          <a:noFill/>
        </p:spPr>
        <p:txBody>
          <a:bodyPr wrap="none" rtlCol="0">
            <a:spAutoFit/>
          </a:bodyPr>
          <a:lstStyle/>
          <a:p>
            <a:r>
              <a:rPr lang="ja-JP" altLang="en-US" sz="2000" b="1" dirty="0"/>
              <a:t>生理</a:t>
            </a:r>
            <a:r>
              <a:rPr kumimoji="1" lang="ja-JP" altLang="en-US" sz="2000" b="1" dirty="0" smtClean="0"/>
              <a:t>指標の結果</a:t>
            </a:r>
            <a:endParaRPr kumimoji="1" lang="ja-JP" altLang="en-US" sz="2000" b="1" dirty="0"/>
          </a:p>
        </p:txBody>
      </p:sp>
    </p:spTree>
    <p:extLst>
      <p:ext uri="{BB962C8B-B14F-4D97-AF65-F5344CB8AC3E}">
        <p14:creationId xmlns:p14="http://schemas.microsoft.com/office/powerpoint/2010/main" val="1685189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788296" y="1340768"/>
            <a:ext cx="413896" cy="369332"/>
          </a:xfrm>
          <a:prstGeom prst="rect">
            <a:avLst/>
          </a:prstGeom>
          <a:noFill/>
        </p:spPr>
        <p:txBody>
          <a:bodyPr wrap="none" rtlCol="0">
            <a:spAutoFit/>
          </a:bodyPr>
          <a:lstStyle/>
          <a:p>
            <a:r>
              <a:rPr kumimoji="1" lang="en-US" altLang="ja-JP" dirty="0" smtClean="0"/>
              <a:t>SC</a:t>
            </a:r>
            <a:endParaRPr kumimoji="1" lang="ja-JP" altLang="en-US" dirty="0"/>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76613" y="1710100"/>
            <a:ext cx="5768975" cy="288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直線コネクタ 9"/>
          <p:cNvCxnSpPr/>
          <p:nvPr/>
        </p:nvCxnSpPr>
        <p:spPr>
          <a:xfrm flipV="1">
            <a:off x="5305143" y="1772816"/>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6084168" y="1784453"/>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7295241" y="1784453"/>
            <a:ext cx="0" cy="244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9"/>
          <p:cNvSpPr txBox="1"/>
          <p:nvPr/>
        </p:nvSpPr>
        <p:spPr bwMode="auto">
          <a:xfrm>
            <a:off x="4211960" y="3967088"/>
            <a:ext cx="583183" cy="253916"/>
          </a:xfrm>
          <a:prstGeom prst="rect">
            <a:avLst/>
          </a:prstGeom>
          <a:noFill/>
        </p:spPr>
        <p:txBody>
          <a:bodyPr wrap="squar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smtClean="0">
                <a:latin typeface="Century" pitchFamily="18" charset="0"/>
                <a:ea typeface="ＭＳ 明朝" pitchFamily="17" charset="-128"/>
              </a:rPr>
              <a:t>前安静</a:t>
            </a:r>
            <a:endParaRPr lang="ja-JP" altLang="en-US" sz="1050" dirty="0">
              <a:latin typeface="Century" pitchFamily="18" charset="0"/>
              <a:ea typeface="ＭＳ 明朝" pitchFamily="17" charset="-128"/>
            </a:endParaRPr>
          </a:p>
        </p:txBody>
      </p:sp>
      <p:sp>
        <p:nvSpPr>
          <p:cNvPr id="14" name="テキスト ボックス 20"/>
          <p:cNvSpPr txBox="1"/>
          <p:nvPr/>
        </p:nvSpPr>
        <p:spPr bwMode="auto">
          <a:xfrm>
            <a:off x="5396235" y="3967088"/>
            <a:ext cx="596900"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a:latin typeface="Century" pitchFamily="18" charset="0"/>
                <a:ea typeface="ＭＳ 明朝" pitchFamily="17" charset="-128"/>
              </a:rPr>
              <a:t>思考</a:t>
            </a:r>
          </a:p>
        </p:txBody>
      </p:sp>
      <p:sp>
        <p:nvSpPr>
          <p:cNvPr id="15" name="テキスト ボックス 21"/>
          <p:cNvSpPr txBox="1"/>
          <p:nvPr/>
        </p:nvSpPr>
        <p:spPr bwMode="auto">
          <a:xfrm>
            <a:off x="6243960" y="3967088"/>
            <a:ext cx="935038"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a:latin typeface="Century" pitchFamily="18" charset="0"/>
                <a:ea typeface="ＭＳ 明朝" pitchFamily="17" charset="-128"/>
              </a:rPr>
              <a:t>スピーチ</a:t>
            </a:r>
          </a:p>
        </p:txBody>
      </p:sp>
      <p:sp>
        <p:nvSpPr>
          <p:cNvPr id="16" name="テキスト ボックス 22"/>
          <p:cNvSpPr txBox="1"/>
          <p:nvPr/>
        </p:nvSpPr>
        <p:spPr bwMode="auto">
          <a:xfrm>
            <a:off x="7618735" y="3967088"/>
            <a:ext cx="1017588" cy="254000"/>
          </a:xfrm>
          <a:prstGeom prst="rect">
            <a:avLst/>
          </a:prstGeom>
          <a:noFill/>
        </p:spPr>
        <p:txBody>
          <a:bodyPr>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a:defRPr/>
            </a:pPr>
            <a:r>
              <a:rPr lang="ja-JP" altLang="en-US" sz="1050" dirty="0" smtClean="0">
                <a:latin typeface="Century" pitchFamily="18" charset="0"/>
                <a:ea typeface="ＭＳ 明朝" pitchFamily="17" charset="-128"/>
              </a:rPr>
              <a:t>後安静</a:t>
            </a:r>
            <a:endParaRPr lang="ja-JP" altLang="en-US" sz="1050" dirty="0">
              <a:latin typeface="Century" pitchFamily="18" charset="0"/>
              <a:ea typeface="ＭＳ 明朝" pitchFamily="17" charset="-128"/>
            </a:endParaRPr>
          </a:p>
        </p:txBody>
      </p:sp>
      <p:sp>
        <p:nvSpPr>
          <p:cNvPr id="21" name="テキスト ボックス 20"/>
          <p:cNvSpPr txBox="1"/>
          <p:nvPr/>
        </p:nvSpPr>
        <p:spPr>
          <a:xfrm>
            <a:off x="-31588" y="2534574"/>
            <a:ext cx="3376613" cy="923330"/>
          </a:xfrm>
          <a:prstGeom prst="rect">
            <a:avLst/>
          </a:prstGeom>
          <a:noFill/>
        </p:spPr>
        <p:txBody>
          <a:bodyPr wrap="square" rtlCol="0">
            <a:spAutoFit/>
          </a:bodyPr>
          <a:lstStyle/>
          <a:p>
            <a:r>
              <a:rPr lang="en-US" altLang="ja-JP" dirty="0" smtClean="0"/>
              <a:t>SC</a:t>
            </a:r>
            <a:r>
              <a:rPr lang="ja-JP" altLang="en-US" dirty="0" smtClean="0"/>
              <a:t>は群、期間ともに有意であったが、本来同じでなければならない安静期から差がある</a:t>
            </a:r>
            <a:r>
              <a:rPr lang="ja-JP" altLang="en-US" dirty="0"/>
              <a:t>。</a:t>
            </a:r>
            <a:endParaRPr kumimoji="1" lang="en-US" altLang="ja-JP" dirty="0" smtClean="0"/>
          </a:p>
        </p:txBody>
      </p:sp>
    </p:spTree>
    <p:extLst>
      <p:ext uri="{BB962C8B-B14F-4D97-AF65-F5344CB8AC3E}">
        <p14:creationId xmlns:p14="http://schemas.microsoft.com/office/powerpoint/2010/main" val="16851895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TotalTime>
  <Words>791</Words>
  <Application>Microsoft Office PowerPoint</Application>
  <PresentationFormat>画面に合わせる (4:3)</PresentationFormat>
  <Paragraphs>84</Paragraphs>
  <Slides>12</Slides>
  <Notes>0</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Asuma</dc:creator>
  <cp:lastModifiedBy>HP-nagano</cp:lastModifiedBy>
  <cp:revision>38</cp:revision>
  <cp:lastPrinted>2013-01-10T01:12:42Z</cp:lastPrinted>
  <dcterms:created xsi:type="dcterms:W3CDTF">2013-01-09T14:23:12Z</dcterms:created>
  <dcterms:modified xsi:type="dcterms:W3CDTF">2013-01-10T01:23:01Z</dcterms:modified>
</cp:coreProperties>
</file>